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56" r:id="rId5"/>
    <p:sldId id="259" r:id="rId6"/>
    <p:sldId id="269" r:id="rId7"/>
    <p:sldId id="271" r:id="rId8"/>
    <p:sldId id="272" r:id="rId9"/>
    <p:sldId id="273" r:id="rId10"/>
    <p:sldId id="274" r:id="rId11"/>
    <p:sldId id="278" r:id="rId12"/>
    <p:sldId id="286" r:id="rId13"/>
    <p:sldId id="280" r:id="rId14"/>
    <p:sldId id="277" r:id="rId15"/>
    <p:sldId id="275" r:id="rId16"/>
    <p:sldId id="276" r:id="rId17"/>
    <p:sldId id="265" r:id="rId18"/>
    <p:sldId id="281" r:id="rId19"/>
    <p:sldId id="282" r:id="rId20"/>
    <p:sldId id="283" r:id="rId21"/>
    <p:sldId id="284" r:id="rId22"/>
    <p:sldId id="285" r:id="rId2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3F6C"/>
    <a:srgbClr val="F2F2F2"/>
    <a:srgbClr val="014067"/>
    <a:srgbClr val="3F3F3F"/>
    <a:srgbClr val="014E7D"/>
    <a:srgbClr val="013657"/>
    <a:srgbClr val="01456F"/>
    <a:srgbClr val="014B79"/>
    <a:srgbClr val="0937C9"/>
    <a:srgbClr val="00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autoAdjust="0"/>
  </p:normalViewPr>
  <p:slideViewPr>
    <p:cSldViewPr snapToGrid="0" showGuides="1">
      <p:cViewPr varScale="1">
        <p:scale>
          <a:sx n="86" d="100"/>
          <a:sy n="86" d="100"/>
        </p:scale>
        <p:origin x="562" y="58"/>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hyperlink" Target="http://www.systanddeploy.com/"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www.systanddeploy.com/" TargetMode="Externa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EF0B0-A9AA-4696-8F9E-C30153723E2F}" type="doc">
      <dgm:prSet loTypeId="urn:microsoft.com/office/officeart/2005/8/layout/vList2" loCatId="list" qsTypeId="urn:microsoft.com/office/officeart/2005/8/quickstyle/simple2" qsCatId="simple" csTypeId="urn:microsoft.com/office/officeart/2005/8/colors/accent2_1" csCatId="accent2" phldr="1"/>
      <dgm:spPr/>
      <dgm:t>
        <a:bodyPr/>
        <a:lstStyle/>
        <a:p>
          <a:endParaRPr lang="en-US"/>
        </a:p>
      </dgm:t>
    </dgm:pt>
    <dgm:pt modelId="{30102A4D-0FD2-4B5C-BFE6-50F79A3A4EE2}">
      <dgm:prSet/>
      <dgm:spPr/>
      <dgm:t>
        <a:bodyPr/>
        <a:lstStyle/>
        <a:p>
          <a:r>
            <a:rPr lang="fr-FR" dirty="0"/>
            <a:t>Professeur d’informatique, BTS SIO option SISR, cycle Ingénieur ICS</a:t>
          </a:r>
        </a:p>
        <a:p>
          <a:r>
            <a:rPr lang="fr-FR" dirty="0"/>
            <a:t>Formateur, Consultant, Auteur ENI</a:t>
          </a:r>
          <a:endParaRPr lang="en-US" dirty="0"/>
        </a:p>
      </dgm:t>
    </dgm:pt>
    <dgm:pt modelId="{C6A91509-880B-4FFF-B63C-7026219144C5}" type="parTrans" cxnId="{8F459456-8AC5-4936-B611-9B39B6C5451B}">
      <dgm:prSet/>
      <dgm:spPr/>
      <dgm:t>
        <a:bodyPr/>
        <a:lstStyle/>
        <a:p>
          <a:endParaRPr lang="en-US"/>
        </a:p>
      </dgm:t>
    </dgm:pt>
    <dgm:pt modelId="{D93EA150-9684-4976-BE16-EA43436BE0A7}" type="sibTrans" cxnId="{8F459456-8AC5-4936-B611-9B39B6C5451B}">
      <dgm:prSet/>
      <dgm:spPr/>
      <dgm:t>
        <a:bodyPr/>
        <a:lstStyle/>
        <a:p>
          <a:endParaRPr lang="en-US"/>
        </a:p>
      </dgm:t>
    </dgm:pt>
    <dgm:pt modelId="{72AD836D-65FD-4F51-BD5A-E1478E7C550E}">
      <dgm:prSet/>
      <dgm:spPr/>
      <dgm:t>
        <a:bodyPr/>
        <a:lstStyle/>
        <a:p>
          <a:r>
            <a:rPr lang="fr-FR" dirty="0"/>
            <a:t>Domaines d’expertises : Active Directory, DNS, GPO, MDT, Automatisation, PowerShell, Virtualisation, WPF</a:t>
          </a:r>
          <a:endParaRPr lang="en-US" dirty="0"/>
        </a:p>
      </dgm:t>
    </dgm:pt>
    <dgm:pt modelId="{7537AED8-EB30-4AAA-A98F-D9D4D6D57B30}" type="parTrans" cxnId="{657D4A35-2486-4781-A58D-B47E7B2D3BF6}">
      <dgm:prSet/>
      <dgm:spPr/>
      <dgm:t>
        <a:bodyPr/>
        <a:lstStyle/>
        <a:p>
          <a:endParaRPr lang="en-US"/>
        </a:p>
      </dgm:t>
    </dgm:pt>
    <dgm:pt modelId="{7D304582-AFE6-465A-83C8-739D691E4F1E}" type="sibTrans" cxnId="{657D4A35-2486-4781-A58D-B47E7B2D3BF6}">
      <dgm:prSet/>
      <dgm:spPr/>
      <dgm:t>
        <a:bodyPr/>
        <a:lstStyle/>
        <a:p>
          <a:endParaRPr lang="en-US"/>
        </a:p>
      </dgm:t>
    </dgm:pt>
    <dgm:pt modelId="{0673B67C-F1E1-4B7C-A899-F6C281A9571A}">
      <dgm:prSet/>
      <dgm:spPr/>
      <dgm:t>
        <a:bodyPr/>
        <a:lstStyle/>
        <a:p>
          <a:r>
            <a:rPr lang="fr-FR" dirty="0"/>
            <a:t>MCSA Server 2012, MCT depuis 10 ans, VCP5, VCA-DCV, VCA-Cloud, VCA-NV</a:t>
          </a:r>
          <a:endParaRPr lang="en-US" dirty="0"/>
        </a:p>
      </dgm:t>
    </dgm:pt>
    <dgm:pt modelId="{6B950979-66DE-4C3E-81A8-0A403D73A604}" type="parTrans" cxnId="{F88584B2-180F-4F3B-B821-BFA4616B5904}">
      <dgm:prSet/>
      <dgm:spPr/>
      <dgm:t>
        <a:bodyPr/>
        <a:lstStyle/>
        <a:p>
          <a:endParaRPr lang="en-US"/>
        </a:p>
      </dgm:t>
    </dgm:pt>
    <dgm:pt modelId="{D5C63225-DC3A-4DD1-B8B8-52D314060EF8}" type="sibTrans" cxnId="{F88584B2-180F-4F3B-B821-BFA4616B5904}">
      <dgm:prSet/>
      <dgm:spPr/>
      <dgm:t>
        <a:bodyPr/>
        <a:lstStyle/>
        <a:p>
          <a:endParaRPr lang="en-US"/>
        </a:p>
      </dgm:t>
    </dgm:pt>
    <dgm:pt modelId="{D81ACF2C-6A2C-43C2-B970-F652BF0CD893}">
      <dgm:prSet/>
      <dgm:spPr/>
      <dgm:t>
        <a:bodyPr/>
        <a:lstStyle/>
        <a:p>
          <a:r>
            <a:rPr lang="fr-FR" dirty="0"/>
            <a:t>Twitter: @JM2K69 / SLACK aka </a:t>
          </a:r>
          <a:r>
            <a:rPr lang="fr-FR" dirty="0">
              <a:latin typeface="Abadi" panose="020B0604020104020204" pitchFamily="34" charset="0"/>
            </a:rPr>
            <a:t>"</a:t>
          </a:r>
          <a:r>
            <a:rPr lang="fr-FR" b="1" i="1" dirty="0"/>
            <a:t>el </a:t>
          </a:r>
          <a:r>
            <a:rPr lang="fr-FR" b="1" i="1" dirty="0" err="1"/>
            <a:t>professor</a:t>
          </a:r>
          <a:r>
            <a:rPr lang="fr-FR" dirty="0">
              <a:latin typeface="Abadi" panose="020B0604020104020204" pitchFamily="34" charset="0"/>
            </a:rPr>
            <a:t>"</a:t>
          </a:r>
          <a:r>
            <a:rPr lang="fr-FR" b="1" i="1" dirty="0">
              <a:latin typeface="Abadi" panose="020B0604020104020204" pitchFamily="34" charset="0"/>
            </a:rPr>
            <a:t>  </a:t>
          </a:r>
          <a:r>
            <a:rPr lang="fr-FR" b="1" i="1" dirty="0"/>
            <a:t> </a:t>
          </a:r>
          <a:r>
            <a:rPr lang="fr-FR" dirty="0"/>
            <a:t>by                @</a:t>
          </a:r>
          <a:r>
            <a:rPr lang="fr-FR" dirty="0" err="1"/>
            <a:t>lxleChat</a:t>
          </a:r>
          <a:endParaRPr lang="en-US" dirty="0"/>
        </a:p>
      </dgm:t>
    </dgm:pt>
    <dgm:pt modelId="{F1D5FFB2-6E6C-43B4-9F1C-B83C93D3CA40}" type="parTrans" cxnId="{9BFC57EF-389A-48ED-8F7D-652D216E5240}">
      <dgm:prSet/>
      <dgm:spPr/>
      <dgm:t>
        <a:bodyPr/>
        <a:lstStyle/>
        <a:p>
          <a:endParaRPr lang="en-US"/>
        </a:p>
      </dgm:t>
    </dgm:pt>
    <dgm:pt modelId="{09CDA954-5D66-4542-948C-8909D48FAA9F}" type="sibTrans" cxnId="{9BFC57EF-389A-48ED-8F7D-652D216E5240}">
      <dgm:prSet/>
      <dgm:spPr/>
      <dgm:t>
        <a:bodyPr/>
        <a:lstStyle/>
        <a:p>
          <a:endParaRPr lang="en-US"/>
        </a:p>
      </dgm:t>
    </dgm:pt>
    <dgm:pt modelId="{EA2752C6-88C1-4881-B6F7-6F78D8D5E458}">
      <dgm:prSet/>
      <dgm:spPr/>
      <dgm:t>
        <a:bodyPr/>
        <a:lstStyle/>
        <a:p>
          <a:r>
            <a:rPr lang="fr-FR" dirty="0"/>
            <a:t>Blog:</a:t>
          </a:r>
          <a:r>
            <a:rPr lang="fr-FR" b="1" dirty="0"/>
            <a:t> </a:t>
          </a:r>
          <a:r>
            <a:rPr lang="fr-FR" dirty="0">
              <a:hlinkClick xmlns:r="http://schemas.openxmlformats.org/officeDocument/2006/relationships" r:id="rId1"/>
            </a:rPr>
            <a:t>https://github.com/jm2K69</a:t>
          </a:r>
          <a:endParaRPr lang="en-US" dirty="0"/>
        </a:p>
      </dgm:t>
    </dgm:pt>
    <dgm:pt modelId="{2147DFA6-A93D-464F-94B0-9B36EB9A89A3}" type="parTrans" cxnId="{C3EE0F97-7B14-4926-9729-3A8B0117C149}">
      <dgm:prSet/>
      <dgm:spPr/>
      <dgm:t>
        <a:bodyPr/>
        <a:lstStyle/>
        <a:p>
          <a:endParaRPr lang="en-US"/>
        </a:p>
      </dgm:t>
    </dgm:pt>
    <dgm:pt modelId="{706C298F-57F2-4B09-BCFA-5E9163840918}" type="sibTrans" cxnId="{C3EE0F97-7B14-4926-9729-3A8B0117C149}">
      <dgm:prSet/>
      <dgm:spPr/>
      <dgm:t>
        <a:bodyPr/>
        <a:lstStyle/>
        <a:p>
          <a:endParaRPr lang="en-US"/>
        </a:p>
      </dgm:t>
    </dgm:pt>
    <dgm:pt modelId="{DF73DF45-D5D3-4D61-92F9-6E8B9089ADEC}">
      <dgm:prSet/>
      <dgm:spPr/>
      <dgm:t>
        <a:bodyPr/>
        <a:lstStyle/>
        <a:p>
          <a:r>
            <a:rPr lang="fr-FR" dirty="0"/>
            <a:t>Mail: bezettorres.jerome@gmail.com </a:t>
          </a:r>
          <a:endParaRPr lang="en-US" dirty="0"/>
        </a:p>
      </dgm:t>
    </dgm:pt>
    <dgm:pt modelId="{4C0BECCE-CFBE-44A4-8952-30D1F62B0CC5}" type="parTrans" cxnId="{E7595E27-F697-4540-ADD7-33C51AD1EE2D}">
      <dgm:prSet/>
      <dgm:spPr/>
      <dgm:t>
        <a:bodyPr/>
        <a:lstStyle/>
        <a:p>
          <a:endParaRPr lang="en-US"/>
        </a:p>
      </dgm:t>
    </dgm:pt>
    <dgm:pt modelId="{63C52AF7-7134-4BB6-B206-67965185216F}" type="sibTrans" cxnId="{E7595E27-F697-4540-ADD7-33C51AD1EE2D}">
      <dgm:prSet/>
      <dgm:spPr/>
      <dgm:t>
        <a:bodyPr/>
        <a:lstStyle/>
        <a:p>
          <a:endParaRPr lang="en-US"/>
        </a:p>
      </dgm:t>
    </dgm:pt>
    <dgm:pt modelId="{2567ABE9-182D-44E2-BC91-7E16B3DE27AB}" type="pres">
      <dgm:prSet presAssocID="{C4AEF0B0-A9AA-4696-8F9E-C30153723E2F}" presName="linear" presStyleCnt="0">
        <dgm:presLayoutVars>
          <dgm:animLvl val="lvl"/>
          <dgm:resizeHandles val="exact"/>
        </dgm:presLayoutVars>
      </dgm:prSet>
      <dgm:spPr/>
    </dgm:pt>
    <dgm:pt modelId="{6BDB833F-751A-42A2-9496-9EF54FA16E97}" type="pres">
      <dgm:prSet presAssocID="{30102A4D-0FD2-4B5C-BFE6-50F79A3A4EE2}" presName="parentText" presStyleLbl="node1" presStyleIdx="0" presStyleCnt="6" custLinFactY="-47437" custLinFactNeighborY="-100000">
        <dgm:presLayoutVars>
          <dgm:chMax val="0"/>
          <dgm:bulletEnabled val="1"/>
        </dgm:presLayoutVars>
      </dgm:prSet>
      <dgm:spPr/>
    </dgm:pt>
    <dgm:pt modelId="{5C8713C5-2B36-47A8-B04B-635F85967A31}" type="pres">
      <dgm:prSet presAssocID="{D93EA150-9684-4976-BE16-EA43436BE0A7}" presName="spacer" presStyleCnt="0"/>
      <dgm:spPr/>
    </dgm:pt>
    <dgm:pt modelId="{2526E006-6048-4D8E-A985-B41C962E9350}" type="pres">
      <dgm:prSet presAssocID="{72AD836D-65FD-4F51-BD5A-E1478E7C550E}" presName="parentText" presStyleLbl="node1" presStyleIdx="1" presStyleCnt="6">
        <dgm:presLayoutVars>
          <dgm:chMax val="0"/>
          <dgm:bulletEnabled val="1"/>
        </dgm:presLayoutVars>
      </dgm:prSet>
      <dgm:spPr/>
    </dgm:pt>
    <dgm:pt modelId="{4EDF4ED2-919D-42BD-B275-42986C6DE53A}" type="pres">
      <dgm:prSet presAssocID="{7D304582-AFE6-465A-83C8-739D691E4F1E}" presName="spacer" presStyleCnt="0"/>
      <dgm:spPr/>
    </dgm:pt>
    <dgm:pt modelId="{7BCA60E4-89FC-403F-8649-15AD43DDDB6D}" type="pres">
      <dgm:prSet presAssocID="{0673B67C-F1E1-4B7C-A899-F6C281A9571A}" presName="parentText" presStyleLbl="node1" presStyleIdx="2" presStyleCnt="6">
        <dgm:presLayoutVars>
          <dgm:chMax val="0"/>
          <dgm:bulletEnabled val="1"/>
        </dgm:presLayoutVars>
      </dgm:prSet>
      <dgm:spPr/>
    </dgm:pt>
    <dgm:pt modelId="{FDDA6CBC-9235-4FBF-B346-B3820378B8D8}" type="pres">
      <dgm:prSet presAssocID="{D5C63225-DC3A-4DD1-B8B8-52D314060EF8}" presName="spacer" presStyleCnt="0"/>
      <dgm:spPr/>
    </dgm:pt>
    <dgm:pt modelId="{B68B07D9-D7E6-4409-96D3-193283296437}" type="pres">
      <dgm:prSet presAssocID="{D81ACF2C-6A2C-43C2-B970-F652BF0CD893}" presName="parentText" presStyleLbl="node1" presStyleIdx="3" presStyleCnt="6">
        <dgm:presLayoutVars>
          <dgm:chMax val="0"/>
          <dgm:bulletEnabled val="1"/>
        </dgm:presLayoutVars>
      </dgm:prSet>
      <dgm:spPr/>
    </dgm:pt>
    <dgm:pt modelId="{23661962-9A89-43BF-8124-C4B7E7ADE1CF}" type="pres">
      <dgm:prSet presAssocID="{09CDA954-5D66-4542-948C-8909D48FAA9F}" presName="spacer" presStyleCnt="0"/>
      <dgm:spPr/>
    </dgm:pt>
    <dgm:pt modelId="{FF86F1AB-BF20-4223-8024-081D02050176}" type="pres">
      <dgm:prSet presAssocID="{EA2752C6-88C1-4881-B6F7-6F78D8D5E458}" presName="parentText" presStyleLbl="node1" presStyleIdx="4" presStyleCnt="6">
        <dgm:presLayoutVars>
          <dgm:chMax val="0"/>
          <dgm:bulletEnabled val="1"/>
        </dgm:presLayoutVars>
      </dgm:prSet>
      <dgm:spPr/>
    </dgm:pt>
    <dgm:pt modelId="{D40DBB44-DCAF-41CC-96D9-7615510BAC6B}" type="pres">
      <dgm:prSet presAssocID="{706C298F-57F2-4B09-BCFA-5E9163840918}" presName="spacer" presStyleCnt="0"/>
      <dgm:spPr/>
    </dgm:pt>
    <dgm:pt modelId="{AD7BDE5E-94C0-4D60-9C05-D84B14CE35FA}" type="pres">
      <dgm:prSet presAssocID="{DF73DF45-D5D3-4D61-92F9-6E8B9089ADEC}" presName="parentText" presStyleLbl="node1" presStyleIdx="5" presStyleCnt="6" custLinFactY="-1537" custLinFactNeighborY="-100000">
        <dgm:presLayoutVars>
          <dgm:chMax val="0"/>
          <dgm:bulletEnabled val="1"/>
        </dgm:presLayoutVars>
      </dgm:prSet>
      <dgm:spPr/>
    </dgm:pt>
  </dgm:ptLst>
  <dgm:cxnLst>
    <dgm:cxn modelId="{8CE7A303-A51C-4AC5-8FA0-1F6A1415AB81}" type="presOf" srcId="{0673B67C-F1E1-4B7C-A899-F6C281A9571A}" destId="{7BCA60E4-89FC-403F-8649-15AD43DDDB6D}" srcOrd="0" destOrd="0" presId="urn:microsoft.com/office/officeart/2005/8/layout/vList2"/>
    <dgm:cxn modelId="{0A8F5E0E-E70A-4222-9CAF-C3ECD729F88B}" type="presOf" srcId="{C4AEF0B0-A9AA-4696-8F9E-C30153723E2F}" destId="{2567ABE9-182D-44E2-BC91-7E16B3DE27AB}" srcOrd="0" destOrd="0" presId="urn:microsoft.com/office/officeart/2005/8/layout/vList2"/>
    <dgm:cxn modelId="{E7595E27-F697-4540-ADD7-33C51AD1EE2D}" srcId="{C4AEF0B0-A9AA-4696-8F9E-C30153723E2F}" destId="{DF73DF45-D5D3-4D61-92F9-6E8B9089ADEC}" srcOrd="5" destOrd="0" parTransId="{4C0BECCE-CFBE-44A4-8952-30D1F62B0CC5}" sibTransId="{63C52AF7-7134-4BB6-B206-67965185216F}"/>
    <dgm:cxn modelId="{657D4A35-2486-4781-A58D-B47E7B2D3BF6}" srcId="{C4AEF0B0-A9AA-4696-8F9E-C30153723E2F}" destId="{72AD836D-65FD-4F51-BD5A-E1478E7C550E}" srcOrd="1" destOrd="0" parTransId="{7537AED8-EB30-4AAA-A98F-D9D4D6D57B30}" sibTransId="{7D304582-AFE6-465A-83C8-739D691E4F1E}"/>
    <dgm:cxn modelId="{3B0F1A5E-A9EE-4E15-9C5C-07001AABA006}" type="presOf" srcId="{72AD836D-65FD-4F51-BD5A-E1478E7C550E}" destId="{2526E006-6048-4D8E-A985-B41C962E9350}" srcOrd="0" destOrd="0" presId="urn:microsoft.com/office/officeart/2005/8/layout/vList2"/>
    <dgm:cxn modelId="{949FE745-A49B-4C05-BF95-A2E6FDFAE0DC}" type="presOf" srcId="{30102A4D-0FD2-4B5C-BFE6-50F79A3A4EE2}" destId="{6BDB833F-751A-42A2-9496-9EF54FA16E97}" srcOrd="0" destOrd="0" presId="urn:microsoft.com/office/officeart/2005/8/layout/vList2"/>
    <dgm:cxn modelId="{8F459456-8AC5-4936-B611-9B39B6C5451B}" srcId="{C4AEF0B0-A9AA-4696-8F9E-C30153723E2F}" destId="{30102A4D-0FD2-4B5C-BFE6-50F79A3A4EE2}" srcOrd="0" destOrd="0" parTransId="{C6A91509-880B-4FFF-B63C-7026219144C5}" sibTransId="{D93EA150-9684-4976-BE16-EA43436BE0A7}"/>
    <dgm:cxn modelId="{C3EE0F97-7B14-4926-9729-3A8B0117C149}" srcId="{C4AEF0B0-A9AA-4696-8F9E-C30153723E2F}" destId="{EA2752C6-88C1-4881-B6F7-6F78D8D5E458}" srcOrd="4" destOrd="0" parTransId="{2147DFA6-A93D-464F-94B0-9B36EB9A89A3}" sibTransId="{706C298F-57F2-4B09-BCFA-5E9163840918}"/>
    <dgm:cxn modelId="{82566E9F-0247-4F3A-960C-0FF7C9349530}" type="presOf" srcId="{D81ACF2C-6A2C-43C2-B970-F652BF0CD893}" destId="{B68B07D9-D7E6-4409-96D3-193283296437}" srcOrd="0" destOrd="0" presId="urn:microsoft.com/office/officeart/2005/8/layout/vList2"/>
    <dgm:cxn modelId="{C95805A4-D8F0-4F4E-8A18-E55F3EC0566D}" type="presOf" srcId="{DF73DF45-D5D3-4D61-92F9-6E8B9089ADEC}" destId="{AD7BDE5E-94C0-4D60-9C05-D84B14CE35FA}" srcOrd="0" destOrd="0" presId="urn:microsoft.com/office/officeart/2005/8/layout/vList2"/>
    <dgm:cxn modelId="{F88584B2-180F-4F3B-B821-BFA4616B5904}" srcId="{C4AEF0B0-A9AA-4696-8F9E-C30153723E2F}" destId="{0673B67C-F1E1-4B7C-A899-F6C281A9571A}" srcOrd="2" destOrd="0" parTransId="{6B950979-66DE-4C3E-81A8-0A403D73A604}" sibTransId="{D5C63225-DC3A-4DD1-B8B8-52D314060EF8}"/>
    <dgm:cxn modelId="{4616F7DB-30F6-48E3-9039-32153F02808B}" type="presOf" srcId="{EA2752C6-88C1-4881-B6F7-6F78D8D5E458}" destId="{FF86F1AB-BF20-4223-8024-081D02050176}" srcOrd="0" destOrd="0" presId="urn:microsoft.com/office/officeart/2005/8/layout/vList2"/>
    <dgm:cxn modelId="{9BFC57EF-389A-48ED-8F7D-652D216E5240}" srcId="{C4AEF0B0-A9AA-4696-8F9E-C30153723E2F}" destId="{D81ACF2C-6A2C-43C2-B970-F652BF0CD893}" srcOrd="3" destOrd="0" parTransId="{F1D5FFB2-6E6C-43B4-9F1C-B83C93D3CA40}" sibTransId="{09CDA954-5D66-4542-948C-8909D48FAA9F}"/>
    <dgm:cxn modelId="{F9EB1AD3-C22F-4253-803A-BB9C6196B513}" type="presParOf" srcId="{2567ABE9-182D-44E2-BC91-7E16B3DE27AB}" destId="{6BDB833F-751A-42A2-9496-9EF54FA16E97}" srcOrd="0" destOrd="0" presId="urn:microsoft.com/office/officeart/2005/8/layout/vList2"/>
    <dgm:cxn modelId="{41776C48-C997-4614-A93B-99731977723E}" type="presParOf" srcId="{2567ABE9-182D-44E2-BC91-7E16B3DE27AB}" destId="{5C8713C5-2B36-47A8-B04B-635F85967A31}" srcOrd="1" destOrd="0" presId="urn:microsoft.com/office/officeart/2005/8/layout/vList2"/>
    <dgm:cxn modelId="{0DD530A4-2FDA-40C1-BD85-8E594BDC31AD}" type="presParOf" srcId="{2567ABE9-182D-44E2-BC91-7E16B3DE27AB}" destId="{2526E006-6048-4D8E-A985-B41C962E9350}" srcOrd="2" destOrd="0" presId="urn:microsoft.com/office/officeart/2005/8/layout/vList2"/>
    <dgm:cxn modelId="{8A1F1AC8-2EC7-485B-A24C-AA458E96AD48}" type="presParOf" srcId="{2567ABE9-182D-44E2-BC91-7E16B3DE27AB}" destId="{4EDF4ED2-919D-42BD-B275-42986C6DE53A}" srcOrd="3" destOrd="0" presId="urn:microsoft.com/office/officeart/2005/8/layout/vList2"/>
    <dgm:cxn modelId="{F312FBB3-02CA-4AF9-A126-83721C0326B1}" type="presParOf" srcId="{2567ABE9-182D-44E2-BC91-7E16B3DE27AB}" destId="{7BCA60E4-89FC-403F-8649-15AD43DDDB6D}" srcOrd="4" destOrd="0" presId="urn:microsoft.com/office/officeart/2005/8/layout/vList2"/>
    <dgm:cxn modelId="{424A623C-A1A9-4B62-BBC4-EB104A448B2A}" type="presParOf" srcId="{2567ABE9-182D-44E2-BC91-7E16B3DE27AB}" destId="{FDDA6CBC-9235-4FBF-B346-B3820378B8D8}" srcOrd="5" destOrd="0" presId="urn:microsoft.com/office/officeart/2005/8/layout/vList2"/>
    <dgm:cxn modelId="{4D1EC806-AD53-4F86-8468-976BF42241E8}" type="presParOf" srcId="{2567ABE9-182D-44E2-BC91-7E16B3DE27AB}" destId="{B68B07D9-D7E6-4409-96D3-193283296437}" srcOrd="6" destOrd="0" presId="urn:microsoft.com/office/officeart/2005/8/layout/vList2"/>
    <dgm:cxn modelId="{E3F0036D-B7DD-4682-B8E2-6A6BEB085075}" type="presParOf" srcId="{2567ABE9-182D-44E2-BC91-7E16B3DE27AB}" destId="{23661962-9A89-43BF-8124-C4B7E7ADE1CF}" srcOrd="7" destOrd="0" presId="urn:microsoft.com/office/officeart/2005/8/layout/vList2"/>
    <dgm:cxn modelId="{F31D1845-EDDF-4718-A02B-B2DADDE6BFBC}" type="presParOf" srcId="{2567ABE9-182D-44E2-BC91-7E16B3DE27AB}" destId="{FF86F1AB-BF20-4223-8024-081D02050176}" srcOrd="8" destOrd="0" presId="urn:microsoft.com/office/officeart/2005/8/layout/vList2"/>
    <dgm:cxn modelId="{5E3D4E71-7E2D-467A-9E89-58EC2D67F1DD}" type="presParOf" srcId="{2567ABE9-182D-44E2-BC91-7E16B3DE27AB}" destId="{D40DBB44-DCAF-41CC-96D9-7615510BAC6B}" srcOrd="9" destOrd="0" presId="urn:microsoft.com/office/officeart/2005/8/layout/vList2"/>
    <dgm:cxn modelId="{2A8070DA-1E52-474E-A6AF-E0EAE4CF5620}" type="presParOf" srcId="{2567ABE9-182D-44E2-BC91-7E16B3DE27AB}" destId="{AD7BDE5E-94C0-4D60-9C05-D84B14CE35F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B833F-751A-42A2-9496-9EF54FA16E97}">
      <dsp:nvSpPr>
        <dsp:cNvPr id="0" name=""/>
        <dsp:cNvSpPr/>
      </dsp:nvSpPr>
      <dsp:spPr>
        <a:xfrm>
          <a:off x="0" y="0"/>
          <a:ext cx="6492875" cy="77571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Professeur d’informatique, BTS SIO option SISR, cycle Ingénieur ICS</a:t>
          </a:r>
        </a:p>
        <a:p>
          <a:pPr marL="0" lvl="0" indent="0" algn="l" defTabSz="755650">
            <a:lnSpc>
              <a:spcPct val="90000"/>
            </a:lnSpc>
            <a:spcBef>
              <a:spcPct val="0"/>
            </a:spcBef>
            <a:spcAft>
              <a:spcPct val="35000"/>
            </a:spcAft>
            <a:buNone/>
          </a:pPr>
          <a:r>
            <a:rPr lang="fr-FR" sz="1700" kern="1200" dirty="0"/>
            <a:t>Formateur, Consultant, Auteur ENI</a:t>
          </a:r>
          <a:endParaRPr lang="en-US" sz="1700" kern="1200" dirty="0"/>
        </a:p>
      </dsp:txBody>
      <dsp:txXfrm>
        <a:off x="37867" y="37867"/>
        <a:ext cx="6417141" cy="699976"/>
      </dsp:txXfrm>
    </dsp:sp>
    <dsp:sp modelId="{2526E006-6048-4D8E-A985-B41C962E9350}">
      <dsp:nvSpPr>
        <dsp:cNvPr id="0" name=""/>
        <dsp:cNvSpPr/>
      </dsp:nvSpPr>
      <dsp:spPr>
        <a:xfrm>
          <a:off x="0" y="927840"/>
          <a:ext cx="6492875" cy="77571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Domaines d’expertises : Active Directory, DNS, GPO, MDT, Automatisation, PowerShell, Virtualisation, WPF</a:t>
          </a:r>
          <a:endParaRPr lang="en-US" sz="1700" kern="1200" dirty="0"/>
        </a:p>
      </dsp:txBody>
      <dsp:txXfrm>
        <a:off x="37867" y="965707"/>
        <a:ext cx="6417141" cy="699976"/>
      </dsp:txXfrm>
    </dsp:sp>
    <dsp:sp modelId="{7BCA60E4-89FC-403F-8649-15AD43DDDB6D}">
      <dsp:nvSpPr>
        <dsp:cNvPr id="0" name=""/>
        <dsp:cNvSpPr/>
      </dsp:nvSpPr>
      <dsp:spPr>
        <a:xfrm>
          <a:off x="0" y="1752510"/>
          <a:ext cx="6492875" cy="77571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MCSA Server 2012, MCT depuis 10 ans, VCP5, VCA-DCV, VCA-Cloud, VCA-NV</a:t>
          </a:r>
          <a:endParaRPr lang="en-US" sz="1700" kern="1200" dirty="0"/>
        </a:p>
      </dsp:txBody>
      <dsp:txXfrm>
        <a:off x="37867" y="1790377"/>
        <a:ext cx="6417141" cy="699976"/>
      </dsp:txXfrm>
    </dsp:sp>
    <dsp:sp modelId="{B68B07D9-D7E6-4409-96D3-193283296437}">
      <dsp:nvSpPr>
        <dsp:cNvPr id="0" name=""/>
        <dsp:cNvSpPr/>
      </dsp:nvSpPr>
      <dsp:spPr>
        <a:xfrm>
          <a:off x="0" y="2577180"/>
          <a:ext cx="6492875" cy="77571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Twitter: @JM2K69 / SLACK aka </a:t>
          </a:r>
          <a:r>
            <a:rPr lang="fr-FR" sz="1700" kern="1200" dirty="0">
              <a:latin typeface="Abadi" panose="020B0604020104020204" pitchFamily="34" charset="0"/>
            </a:rPr>
            <a:t>"</a:t>
          </a:r>
          <a:r>
            <a:rPr lang="fr-FR" sz="1700" b="1" i="1" kern="1200" dirty="0"/>
            <a:t>el </a:t>
          </a:r>
          <a:r>
            <a:rPr lang="fr-FR" sz="1700" b="1" i="1" kern="1200" dirty="0" err="1"/>
            <a:t>professor</a:t>
          </a:r>
          <a:r>
            <a:rPr lang="fr-FR" sz="1700" kern="1200" dirty="0">
              <a:latin typeface="Abadi" panose="020B0604020104020204" pitchFamily="34" charset="0"/>
            </a:rPr>
            <a:t>"</a:t>
          </a:r>
          <a:r>
            <a:rPr lang="fr-FR" sz="1700" b="1" i="1" kern="1200" dirty="0">
              <a:latin typeface="Abadi" panose="020B0604020104020204" pitchFamily="34" charset="0"/>
            </a:rPr>
            <a:t>  </a:t>
          </a:r>
          <a:r>
            <a:rPr lang="fr-FR" sz="1700" b="1" i="1" kern="1200" dirty="0"/>
            <a:t> </a:t>
          </a:r>
          <a:r>
            <a:rPr lang="fr-FR" sz="1700" kern="1200" dirty="0"/>
            <a:t>by                @</a:t>
          </a:r>
          <a:r>
            <a:rPr lang="fr-FR" sz="1700" kern="1200" dirty="0" err="1"/>
            <a:t>lxleChat</a:t>
          </a:r>
          <a:endParaRPr lang="en-US" sz="1700" kern="1200" dirty="0"/>
        </a:p>
      </dsp:txBody>
      <dsp:txXfrm>
        <a:off x="37867" y="2615047"/>
        <a:ext cx="6417141" cy="699976"/>
      </dsp:txXfrm>
    </dsp:sp>
    <dsp:sp modelId="{FF86F1AB-BF20-4223-8024-081D02050176}">
      <dsp:nvSpPr>
        <dsp:cNvPr id="0" name=""/>
        <dsp:cNvSpPr/>
      </dsp:nvSpPr>
      <dsp:spPr>
        <a:xfrm>
          <a:off x="0" y="3401850"/>
          <a:ext cx="6492875" cy="77571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Blog:</a:t>
          </a:r>
          <a:r>
            <a:rPr lang="fr-FR" sz="1700" b="1" kern="1200" dirty="0"/>
            <a:t> </a:t>
          </a:r>
          <a:r>
            <a:rPr lang="fr-FR" sz="1700" kern="1200" dirty="0">
              <a:hlinkClick xmlns:r="http://schemas.openxmlformats.org/officeDocument/2006/relationships" r:id="rId1"/>
            </a:rPr>
            <a:t>https://github.com/jm2K69</a:t>
          </a:r>
          <a:endParaRPr lang="en-US" sz="1700" kern="1200" dirty="0"/>
        </a:p>
      </dsp:txBody>
      <dsp:txXfrm>
        <a:off x="37867" y="3439717"/>
        <a:ext cx="6417141" cy="699976"/>
      </dsp:txXfrm>
    </dsp:sp>
    <dsp:sp modelId="{AD7BDE5E-94C0-4D60-9C05-D84B14CE35FA}">
      <dsp:nvSpPr>
        <dsp:cNvPr id="0" name=""/>
        <dsp:cNvSpPr/>
      </dsp:nvSpPr>
      <dsp:spPr>
        <a:xfrm>
          <a:off x="0" y="4165637"/>
          <a:ext cx="6492875" cy="77571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Mail: bezettorres.jerome@gmail.com </a:t>
          </a:r>
          <a:endParaRPr lang="en-US" sz="1700" kern="1200" dirty="0"/>
        </a:p>
      </dsp:txBody>
      <dsp:txXfrm>
        <a:off x="37867" y="4203504"/>
        <a:ext cx="6417141" cy="6999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5DCE85-0A13-48F4-A9C0-551BADFB2145}" type="datetime1">
              <a:rPr lang="fr-FR" smtClean="0"/>
              <a:t>27/04/2020</a:t>
            </a:fld>
            <a:endParaRPr lang="fr-FR" dirty="0"/>
          </a:p>
        </p:txBody>
      </p:sp>
      <p:sp>
        <p:nvSpPr>
          <p:cNvPr id="4" name="Espace réservé du pied de page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1072A3-100F-40A9-915F-8D2D9E6962D8}" type="slidenum">
              <a:rPr lang="fr-FR" smtClean="0"/>
              <a:t>‹N°›</a:t>
            </a:fld>
            <a:endParaRPr lang="fr-FR"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EABE6-E8A2-4369-B5DD-8970D70F6DA0}" type="datetime1">
              <a:rPr lang="fr-FR" smtClean="0"/>
              <a:pPr/>
              <a:t>27/04/2020</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230CFA-805A-4FD3-B3A0-DAAA5993DA17}" type="slidenum">
              <a:rPr lang="fr-FR" noProof="0" smtClean="0"/>
              <a:t>‹N°›</a:t>
            </a:fld>
            <a:endParaRPr lang="fr-FR"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a:t>
            </a:fld>
            <a:endParaRPr lang="fr-FR" dirty="0"/>
          </a:p>
        </p:txBody>
      </p:sp>
    </p:spTree>
    <p:extLst>
      <p:ext uri="{BB962C8B-B14F-4D97-AF65-F5344CB8AC3E}">
        <p14:creationId xmlns:p14="http://schemas.microsoft.com/office/powerpoint/2010/main" val="1605458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10</a:t>
            </a:fld>
            <a:endParaRPr lang="fr-FR" dirty="0"/>
          </a:p>
        </p:txBody>
      </p:sp>
    </p:spTree>
    <p:extLst>
      <p:ext uri="{BB962C8B-B14F-4D97-AF65-F5344CB8AC3E}">
        <p14:creationId xmlns:p14="http://schemas.microsoft.com/office/powerpoint/2010/main" val="855037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11</a:t>
            </a:fld>
            <a:endParaRPr lang="fr-FR" dirty="0"/>
          </a:p>
        </p:txBody>
      </p:sp>
    </p:spTree>
    <p:extLst>
      <p:ext uri="{BB962C8B-B14F-4D97-AF65-F5344CB8AC3E}">
        <p14:creationId xmlns:p14="http://schemas.microsoft.com/office/powerpoint/2010/main" val="34664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12</a:t>
            </a:fld>
            <a:endParaRPr lang="fr-FR" dirty="0"/>
          </a:p>
        </p:txBody>
      </p:sp>
    </p:spTree>
    <p:extLst>
      <p:ext uri="{BB962C8B-B14F-4D97-AF65-F5344CB8AC3E}">
        <p14:creationId xmlns:p14="http://schemas.microsoft.com/office/powerpoint/2010/main" val="128675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13</a:t>
            </a:fld>
            <a:endParaRPr lang="fr-FR" dirty="0"/>
          </a:p>
        </p:txBody>
      </p:sp>
    </p:spTree>
    <p:extLst>
      <p:ext uri="{BB962C8B-B14F-4D97-AF65-F5344CB8AC3E}">
        <p14:creationId xmlns:p14="http://schemas.microsoft.com/office/powerpoint/2010/main" val="255980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14</a:t>
            </a:fld>
            <a:endParaRPr lang="fr-FR" dirty="0"/>
          </a:p>
        </p:txBody>
      </p:sp>
    </p:spTree>
    <p:extLst>
      <p:ext uri="{BB962C8B-B14F-4D97-AF65-F5344CB8AC3E}">
        <p14:creationId xmlns:p14="http://schemas.microsoft.com/office/powerpoint/2010/main" val="3420193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15</a:t>
            </a:fld>
            <a:endParaRPr lang="fr-FR" dirty="0"/>
          </a:p>
        </p:txBody>
      </p:sp>
    </p:spTree>
    <p:extLst>
      <p:ext uri="{BB962C8B-B14F-4D97-AF65-F5344CB8AC3E}">
        <p14:creationId xmlns:p14="http://schemas.microsoft.com/office/powerpoint/2010/main" val="2543315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16</a:t>
            </a:fld>
            <a:endParaRPr lang="fr-FR" dirty="0"/>
          </a:p>
        </p:txBody>
      </p:sp>
    </p:spTree>
    <p:extLst>
      <p:ext uri="{BB962C8B-B14F-4D97-AF65-F5344CB8AC3E}">
        <p14:creationId xmlns:p14="http://schemas.microsoft.com/office/powerpoint/2010/main" val="2261710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17</a:t>
            </a:fld>
            <a:endParaRPr lang="fr-FR" dirty="0"/>
          </a:p>
        </p:txBody>
      </p:sp>
    </p:spTree>
    <p:extLst>
      <p:ext uri="{BB962C8B-B14F-4D97-AF65-F5344CB8AC3E}">
        <p14:creationId xmlns:p14="http://schemas.microsoft.com/office/powerpoint/2010/main" val="2929710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18</a:t>
            </a:fld>
            <a:endParaRPr lang="fr-FR" dirty="0"/>
          </a:p>
        </p:txBody>
      </p:sp>
    </p:spTree>
    <p:extLst>
      <p:ext uri="{BB962C8B-B14F-4D97-AF65-F5344CB8AC3E}">
        <p14:creationId xmlns:p14="http://schemas.microsoft.com/office/powerpoint/2010/main" val="1105125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a:t>
            </a:fld>
            <a:endParaRPr lang="fr-FR" dirty="0"/>
          </a:p>
        </p:txBody>
      </p:sp>
    </p:spTree>
    <p:extLst>
      <p:ext uri="{BB962C8B-B14F-4D97-AF65-F5344CB8AC3E}">
        <p14:creationId xmlns:p14="http://schemas.microsoft.com/office/powerpoint/2010/main" val="78980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a:t>
            </a:fld>
            <a:endParaRPr lang="fr-FR" dirty="0"/>
          </a:p>
        </p:txBody>
      </p:sp>
    </p:spTree>
    <p:extLst>
      <p:ext uri="{BB962C8B-B14F-4D97-AF65-F5344CB8AC3E}">
        <p14:creationId xmlns:p14="http://schemas.microsoft.com/office/powerpoint/2010/main" val="53939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4</a:t>
            </a:fld>
            <a:endParaRPr lang="fr-FR" dirty="0"/>
          </a:p>
        </p:txBody>
      </p:sp>
    </p:spTree>
    <p:extLst>
      <p:ext uri="{BB962C8B-B14F-4D97-AF65-F5344CB8AC3E}">
        <p14:creationId xmlns:p14="http://schemas.microsoft.com/office/powerpoint/2010/main" val="132781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5</a:t>
            </a:fld>
            <a:endParaRPr lang="fr-FR" dirty="0"/>
          </a:p>
        </p:txBody>
      </p:sp>
    </p:spTree>
    <p:extLst>
      <p:ext uri="{BB962C8B-B14F-4D97-AF65-F5344CB8AC3E}">
        <p14:creationId xmlns:p14="http://schemas.microsoft.com/office/powerpoint/2010/main" val="3223885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6</a:t>
            </a:fld>
            <a:endParaRPr lang="fr-FR" dirty="0"/>
          </a:p>
        </p:txBody>
      </p:sp>
    </p:spTree>
    <p:extLst>
      <p:ext uri="{BB962C8B-B14F-4D97-AF65-F5344CB8AC3E}">
        <p14:creationId xmlns:p14="http://schemas.microsoft.com/office/powerpoint/2010/main" val="2908414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7</a:t>
            </a:fld>
            <a:endParaRPr lang="fr-FR" dirty="0"/>
          </a:p>
        </p:txBody>
      </p:sp>
    </p:spTree>
    <p:extLst>
      <p:ext uri="{BB962C8B-B14F-4D97-AF65-F5344CB8AC3E}">
        <p14:creationId xmlns:p14="http://schemas.microsoft.com/office/powerpoint/2010/main" val="308236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8</a:t>
            </a:fld>
            <a:endParaRPr lang="fr-FR" dirty="0"/>
          </a:p>
        </p:txBody>
      </p:sp>
    </p:spTree>
    <p:extLst>
      <p:ext uri="{BB962C8B-B14F-4D97-AF65-F5344CB8AC3E}">
        <p14:creationId xmlns:p14="http://schemas.microsoft.com/office/powerpoint/2010/main" val="161008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9</a:t>
            </a:fld>
            <a:endParaRPr lang="fr-FR" dirty="0"/>
          </a:p>
        </p:txBody>
      </p:sp>
    </p:spTree>
    <p:extLst>
      <p:ext uri="{BB962C8B-B14F-4D97-AF65-F5344CB8AC3E}">
        <p14:creationId xmlns:p14="http://schemas.microsoft.com/office/powerpoint/2010/main" val="238032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11" name="Triangle rect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6" name="Connecteur droit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Espace réservé d’image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rtl="0"/>
            <a:r>
              <a:rPr lang="fr-FR" noProof="0"/>
              <a:t>Cliquez sur l'icône pour ajouter une image</a:t>
            </a:r>
            <a:endParaRPr lang="fr-FR" noProof="0" dirty="0"/>
          </a:p>
        </p:txBody>
      </p:sp>
      <p:cxnSp>
        <p:nvCxnSpPr>
          <p:cNvPr id="18" name="Connecteur droit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re 1" title="Titr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defRPr>
            </a:lvl1pPr>
          </a:lstStyle>
          <a:p>
            <a:pPr rtl="0"/>
            <a:r>
              <a:rPr lang="fr-FR" noProof="0" dirty="0"/>
              <a:t>Cliquez pour modifier le style du titre du masque</a:t>
            </a:r>
          </a:p>
        </p:txBody>
      </p:sp>
      <p:sp>
        <p:nvSpPr>
          <p:cNvPr id="3" name="Sous-titre 2" title="Sous-titr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CLIQUEZ POUR MODIFIER LE SOUS-TITRE</a:t>
            </a:r>
          </a:p>
        </p:txBody>
      </p:sp>
      <p:cxnSp>
        <p:nvCxnSpPr>
          <p:cNvPr id="9" name="Connecteur droit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1" name="Triangle rect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6" name="Connecteur droit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re 1" title="Titr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defRPr>
            </a:lvl1pPr>
          </a:lstStyle>
          <a:p>
            <a:pPr rtl="0"/>
            <a:r>
              <a:rPr lang="fr-FR" noProof="0" dirty="0"/>
              <a:t>Cliquez pour modifier le style du titre du masque</a:t>
            </a:r>
          </a:p>
        </p:txBody>
      </p:sp>
      <p:sp>
        <p:nvSpPr>
          <p:cNvPr id="3" name="Sous-titre 2" title="Sous-titr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CLIQUEZ POUR MODIFIER POUR LE STYLE DE SOUS-TITRE DU MASQUE</a:t>
            </a:r>
          </a:p>
        </p:txBody>
      </p:sp>
      <p:cxnSp>
        <p:nvCxnSpPr>
          <p:cNvPr id="9" name="Connecteur droit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9" name="Triangle droit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Parallélogramme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re 1" title="Titr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panose="020F0302020204030204" pitchFamily="34" charset="0"/>
              </a:defRPr>
            </a:lvl1pPr>
          </a:lstStyle>
          <a:p>
            <a:pPr rtl="0"/>
            <a:r>
              <a:rPr lang="fr-FR" noProof="0" dirty="0"/>
              <a:t>Cliquez pour modifier le style du titre du masque</a:t>
            </a:r>
          </a:p>
        </p:txBody>
      </p:sp>
      <p:sp>
        <p:nvSpPr>
          <p:cNvPr id="101" name="Espace réservé du texte 2" title="Sous-titr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cxnSp>
        <p:nvCxnSpPr>
          <p:cNvPr id="21" name="Connecteur droit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élogramme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26" name="Connecteur droit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élogramme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cxnSp>
        <p:nvCxnSpPr>
          <p:cNvPr id="22" name="Connecteur droit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Bande diagonal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25" name="Zone de texte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accent6"/>
                </a:solidFill>
                <a:latin typeface="Arial Black" panose="020B0A04020102020204" pitchFamily="34" charset="0"/>
              </a:rPr>
              <a:t>FR</a:t>
            </a:r>
          </a:p>
        </p:txBody>
      </p:sp>
      <p:sp>
        <p:nvSpPr>
          <p:cNvPr id="36" name="Parallélogramme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27" name="Titre 1" title="Titr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fr-FR" noProof="0" dirty="0"/>
              <a:t>Cliquez pour modifier le style du titre du masque </a:t>
            </a:r>
          </a:p>
        </p:txBody>
      </p:sp>
      <p:sp>
        <p:nvSpPr>
          <p:cNvPr id="29" name="Espace réservé du contenu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22" name="Connecteur droit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Bande diagonal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6" name="Parallélogramme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27" name="Titre 1" title="Titr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fr-FR" noProof="0" dirty="0"/>
              <a:t>Cliquez pour modifier le style du titre du masque </a:t>
            </a:r>
          </a:p>
        </p:txBody>
      </p:sp>
      <p:sp>
        <p:nvSpPr>
          <p:cNvPr id="14" name="Espace réservé du contenu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5" name="Espace réservé du contenu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cxnSp>
        <p:nvCxnSpPr>
          <p:cNvPr id="22" name="Connecteur droit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Bande diagonal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6" name="Parallélogramme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27" name="Titre 1" title="Titr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fr-FR" noProof="0" dirty="0"/>
              <a:t>Cliquez pour modifier le style du titre du masque </a:t>
            </a:r>
          </a:p>
        </p:txBody>
      </p:sp>
      <p:sp>
        <p:nvSpPr>
          <p:cNvPr id="18" name="Espace réservé du texte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rtlCol="0" anchor="b"/>
          <a:lstStyle>
            <a:lvl1pPr marL="0" indent="0">
              <a:buNone/>
              <a:defRPr lang="en-US" b="1" dirty="0">
                <a:solidFill>
                  <a:schemeClr val="accent6"/>
                </a:solidFill>
              </a:defRPr>
            </a:lvl1pPr>
          </a:lstStyle>
          <a:p>
            <a:pPr marL="228600" lvl="0" indent="-228600" rtl="0"/>
            <a:r>
              <a:rPr lang="fr-FR" noProof="0"/>
              <a:t>Cliquez pour modifier les styles du texte du masque</a:t>
            </a:r>
          </a:p>
        </p:txBody>
      </p:sp>
      <p:sp>
        <p:nvSpPr>
          <p:cNvPr id="20" name="Espace réservé du texte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rtlCol="0"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1" name="Espace réservé du contenu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4" name="Espace réservé du contenu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1" name="Triangle rect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6" name="Connecteur droit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re 1" title="Titr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defRPr>
            </a:lvl1pPr>
          </a:lstStyle>
          <a:p>
            <a:pPr rtl="0"/>
            <a:r>
              <a:rPr lang="fr-FR" noProof="0" dirty="0"/>
              <a:t>Cliquez pour modifier le style du titre du masque</a:t>
            </a:r>
          </a:p>
        </p:txBody>
      </p:sp>
      <p:cxnSp>
        <p:nvCxnSpPr>
          <p:cNvPr id="9" name="Connecteur droit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Espace réservé du texte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4" name="Espace réservé du contenu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rtlCol="0"/>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1" name="Triangle rect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6" name="Connecteur droit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re 1" title="Titr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defRPr>
            </a:lvl1pPr>
          </a:lstStyle>
          <a:p>
            <a:pPr rtl="0"/>
            <a:r>
              <a:rPr lang="fr-FR" noProof="0" dirty="0"/>
              <a:t>Cliquez pour modifier le style du titre du masque</a:t>
            </a:r>
          </a:p>
        </p:txBody>
      </p:sp>
      <p:cxnSp>
        <p:nvCxnSpPr>
          <p:cNvPr id="9" name="Connecteur droit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Espace réservé du texte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2" name="Espace réservé d’image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Bande diagonal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élogramme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0" name="Parallélogramme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id="{578C43A6-50C6-704E-BADC-6D83BADE7316}"/>
              </a:ext>
            </a:extLst>
          </p:cNvPr>
          <p:cNvSpPr>
            <a:spLocks noGrp="1"/>
          </p:cNvSpPr>
          <p:nvPr>
            <p:ph type="ftr" sz="quarter" idx="10"/>
          </p:nvPr>
        </p:nvSpPr>
        <p:spPr/>
        <p:txBody>
          <a:bodyPr rtlCol="0"/>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rtlCol="0"/>
          <a:lstStyle/>
          <a:p>
            <a:pPr rtl="0"/>
            <a:fld id="{8699F50C-BE38-4BD0-BA84-9B090E1F2B9B}" type="slidenum">
              <a:rPr lang="fr-FR" noProof="0" smtClean="0"/>
              <a:t>‹N°›</a:t>
            </a:fld>
            <a:endParaRPr lang="fr-FR"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grpSp>
        <p:nvGrpSpPr>
          <p:cNvPr id="27" name="Groupe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Bande de diagonal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9" name="Connecteur droit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1" name="Parallélogramme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33" name="Titre 1" title="Titr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rtlCol="0" anchor="b">
            <a:normAutofit/>
          </a:bodyPr>
          <a:lstStyle>
            <a:lvl1pPr>
              <a:defRPr sz="4400" b="1">
                <a:solidFill>
                  <a:schemeClr val="accent1"/>
                </a:solidFill>
              </a:defRPr>
            </a:lvl1pPr>
          </a:lstStyle>
          <a:p>
            <a:pPr rtl="0"/>
            <a:r>
              <a:rPr lang="fr-FR" noProof="0" dirty="0"/>
              <a:t>Cliquez pour modifier le style du titre du masque </a:t>
            </a:r>
          </a:p>
        </p:txBody>
      </p:sp>
      <p:sp>
        <p:nvSpPr>
          <p:cNvPr id="2" name="Espace réservé du pied de page 1">
            <a:extLst>
              <a:ext uri="{FF2B5EF4-FFF2-40B4-BE49-F238E27FC236}">
                <a16:creationId xmlns:a16="http://schemas.microsoft.com/office/drawing/2014/main" id="{CB69A007-934D-7A4B-9EFA-82044EF4DC33}"/>
              </a:ext>
            </a:extLst>
          </p:cNvPr>
          <p:cNvSpPr>
            <a:spLocks noGrp="1"/>
          </p:cNvSpPr>
          <p:nvPr>
            <p:ph type="ftr" sz="quarter" idx="10"/>
          </p:nvPr>
        </p:nvSpPr>
        <p:spPr/>
        <p:txBody>
          <a:bodyPr rtlCol="0"/>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rtlCol="0"/>
          <a:lstStyle/>
          <a:p>
            <a:pPr rtl="0"/>
            <a:fld id="{8699F50C-BE38-4BD0-BA84-9B090E1F2B9B}" type="slidenum">
              <a:rPr lang="fr-FR" noProof="0" smtClean="0"/>
              <a:t>‹N°›</a:t>
            </a:fld>
            <a:endParaRPr lang="fr-FR" noProof="0"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E2EB-00DF-4EBA-BF1F-D37805D45585}"/>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avec image">
    <p:spTree>
      <p:nvGrpSpPr>
        <p:cNvPr id="1" name=""/>
        <p:cNvGrpSpPr/>
        <p:nvPr/>
      </p:nvGrpSpPr>
      <p:grpSpPr>
        <a:xfrm>
          <a:off x="0" y="0"/>
          <a:ext cx="0" cy="0"/>
          <a:chOff x="0" y="0"/>
          <a:chExt cx="0" cy="0"/>
        </a:xfrm>
      </p:grpSpPr>
      <p:sp>
        <p:nvSpPr>
          <p:cNvPr id="19" name="Triangle droit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Parallélogramme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re 1" title="Titr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panose="020F0302020204030204" pitchFamily="34" charset="0"/>
              </a:defRPr>
            </a:lvl1pPr>
          </a:lstStyle>
          <a:p>
            <a:pPr rtl="0"/>
            <a:r>
              <a:rPr lang="fr-FR" noProof="0" dirty="0"/>
              <a:t>Cliquez pour modifier le style du titre du masque</a:t>
            </a:r>
          </a:p>
        </p:txBody>
      </p:sp>
      <p:sp>
        <p:nvSpPr>
          <p:cNvPr id="101" name="Espace réservé du texte 2" title="Sous-titr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cxnSp>
        <p:nvCxnSpPr>
          <p:cNvPr id="21" name="Connecteur droit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élogramme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26" name="Connecteur droit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image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rtl="0"/>
            <a:r>
              <a:rPr lang="fr-FR" noProof="0"/>
              <a:t>Cliquez sur l'icône pour ajouter une image</a:t>
            </a:r>
            <a:endParaRPr lang="fr-FR" noProof="0" dirty="0"/>
          </a:p>
        </p:txBody>
      </p:sp>
      <p:cxnSp>
        <p:nvCxnSpPr>
          <p:cNvPr id="16" name="Connecteur droit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élogramme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01">
    <p:spTree>
      <p:nvGrpSpPr>
        <p:cNvPr id="1" name=""/>
        <p:cNvGrpSpPr/>
        <p:nvPr/>
      </p:nvGrpSpPr>
      <p:grpSpPr>
        <a:xfrm>
          <a:off x="0" y="0"/>
          <a:ext cx="0" cy="0"/>
          <a:chOff x="0" y="0"/>
          <a:chExt cx="0" cy="0"/>
        </a:xfrm>
      </p:grpSpPr>
      <p:sp>
        <p:nvSpPr>
          <p:cNvPr id="3" name="Espace réservé du contenu 2" title="Puce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4" name="Triangle rect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Parallélogramme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34" name="Connecteur droit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Espace réservé du texte 4" title="Sous-titr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fr-FR" noProof="0" dirty="0"/>
              <a:t>CLIQUEZ POUR LE STYLE DE SOUS-TITRE</a:t>
            </a:r>
          </a:p>
        </p:txBody>
      </p:sp>
      <p:sp>
        <p:nvSpPr>
          <p:cNvPr id="2" name="Titre 1" title="Titr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defRPr>
            </a:lvl1pPr>
          </a:lstStyle>
          <a:p>
            <a:pPr rtl="0"/>
            <a:r>
              <a:rPr lang="fr-FR" noProof="0" dirty="0"/>
              <a:t>Cliquez pour modifier </a:t>
            </a:r>
            <a:br>
              <a:rPr lang="fr-FR" noProof="0" dirty="0"/>
            </a:br>
            <a:r>
              <a:rPr lang="fr-FR" noProof="0" dirty="0"/>
              <a:t>Le style du titre du masque </a:t>
            </a:r>
          </a:p>
        </p:txBody>
      </p:sp>
      <p:sp>
        <p:nvSpPr>
          <p:cNvPr id="15" name="Espace réservé d’image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rtlCol="0" anchor="ctr">
            <a:noAutofit/>
          </a:bodyPr>
          <a:lstStyle>
            <a:lvl1pPr marL="0" indent="0" algn="ctr">
              <a:buNone/>
              <a:defRPr>
                <a:solidFill>
                  <a:schemeClr val="tx1"/>
                </a:solidFill>
              </a:defRPr>
            </a:lvl1pPr>
          </a:lstStyle>
          <a:p>
            <a:pPr rtl="0"/>
            <a:r>
              <a:rPr lang="fr-FR" noProof="0"/>
              <a:t>Cliquez sur l'icône pour ajouter une image</a:t>
            </a:r>
            <a:endParaRPr lang="fr-FR" noProof="0" dirty="0"/>
          </a:p>
        </p:txBody>
      </p:sp>
      <p:sp>
        <p:nvSpPr>
          <p:cNvPr id="4" name="Espace réservé du pied de page 3">
            <a:extLst>
              <a:ext uri="{FF2B5EF4-FFF2-40B4-BE49-F238E27FC236}">
                <a16:creationId xmlns:a16="http://schemas.microsoft.com/office/drawing/2014/main" id="{5ADB14A5-A767-774C-85B8-68EF914689F6}"/>
              </a:ext>
            </a:extLst>
          </p:cNvPr>
          <p:cNvSpPr>
            <a:spLocks noGrp="1"/>
          </p:cNvSpPr>
          <p:nvPr>
            <p:ph type="ftr" sz="quarter" idx="14"/>
          </p:nvPr>
        </p:nvSpPr>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rtlCol="0"/>
          <a:lstStyle/>
          <a:p>
            <a:pPr rtl="0"/>
            <a:fld id="{8699F50C-BE38-4BD0-BA84-9B090E1F2B9B}" type="slidenum">
              <a:rPr lang="fr-FR" noProof="0" smtClean="0"/>
              <a:t>‹N°›</a:t>
            </a:fld>
            <a:endParaRPr lang="fr-FR"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02">
    <p:spTree>
      <p:nvGrpSpPr>
        <p:cNvPr id="1" name=""/>
        <p:cNvGrpSpPr/>
        <p:nvPr/>
      </p:nvGrpSpPr>
      <p:grpSpPr>
        <a:xfrm>
          <a:off x="0" y="0"/>
          <a:ext cx="0" cy="0"/>
          <a:chOff x="0" y="0"/>
          <a:chExt cx="0" cy="0"/>
        </a:xfrm>
      </p:grpSpPr>
      <p:sp>
        <p:nvSpPr>
          <p:cNvPr id="35" name="Triangle rect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rtlCol="0" anchor="ctr">
            <a:noAutofit/>
          </a:bodyPr>
          <a:lstStyle>
            <a:lvl1pPr marL="0" indent="0" algn="r">
              <a:buNone/>
              <a:defRPr>
                <a:solidFill>
                  <a:schemeClr val="tx1"/>
                </a:solidFill>
              </a:defRPr>
            </a:lvl1pPr>
          </a:lstStyle>
          <a:p>
            <a:pPr rtl="0"/>
            <a:r>
              <a:rPr lang="fr-FR" noProof="0"/>
              <a:t>Cliquez sur l'icône pour ajouter une image</a:t>
            </a:r>
            <a:endParaRPr lang="fr-FR" noProof="0" dirty="0"/>
          </a:p>
        </p:txBody>
      </p:sp>
      <p:sp>
        <p:nvSpPr>
          <p:cNvPr id="3" name="Espace réservé du contenu 2" title="Puce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5" name="Parallélogramme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34" name="Connecteur droit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Espace réservé du texte 4" title="Sous-titr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fr-FR" noProof="0" dirty="0"/>
              <a:t>CLIQUEZ POUR LE STYLE DE SOUS-TITRE</a:t>
            </a:r>
          </a:p>
        </p:txBody>
      </p:sp>
      <p:sp>
        <p:nvSpPr>
          <p:cNvPr id="17" name="Zone de texte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pPr rtl="0"/>
            <a:r>
              <a:rPr lang="fr-FR" sz="3400" b="1" noProof="0" dirty="0">
                <a:solidFill>
                  <a:schemeClr val="accent1"/>
                </a:solidFill>
                <a:latin typeface="Arial Black" panose="020B0A04020102020204" pitchFamily="34" charset="0"/>
              </a:rPr>
              <a:t>FR</a:t>
            </a:r>
          </a:p>
        </p:txBody>
      </p:sp>
      <p:sp>
        <p:nvSpPr>
          <p:cNvPr id="19" name="Titre 1" title="Titr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defRPr>
            </a:lvl1pPr>
          </a:lstStyle>
          <a:p>
            <a:pPr rtl="0"/>
            <a:r>
              <a:rPr lang="fr-FR" noProof="0" dirty="0"/>
              <a:t>Cliquez pour modifier </a:t>
            </a:r>
            <a:br>
              <a:rPr lang="fr-FR" noProof="0" dirty="0"/>
            </a:br>
            <a:r>
              <a:rPr lang="fr-FR" noProof="0" dirty="0"/>
              <a:t>Le style du titre du masque </a:t>
            </a:r>
          </a:p>
        </p:txBody>
      </p:sp>
      <p:sp>
        <p:nvSpPr>
          <p:cNvPr id="2" name="Espace réservé du pied de page 1">
            <a:extLst>
              <a:ext uri="{FF2B5EF4-FFF2-40B4-BE49-F238E27FC236}">
                <a16:creationId xmlns:a16="http://schemas.microsoft.com/office/drawing/2014/main" id="{6E55A0B9-F639-8643-9C4D-B93B8EE21A79}"/>
              </a:ext>
            </a:extLst>
          </p:cNvPr>
          <p:cNvSpPr>
            <a:spLocks noGrp="1"/>
          </p:cNvSpPr>
          <p:nvPr>
            <p:ph type="ftr" sz="quarter" idx="15"/>
          </p:nvPr>
        </p:nvSpPr>
        <p:spPr/>
        <p:txBody>
          <a:bodyPr rtlCol="0"/>
          <a:lstStyle/>
          <a:p>
            <a:pPr rtl="0"/>
            <a:r>
              <a:rPr lang="fr-FR" noProof="0" dirty="0"/>
              <a:t>Ajouter un pied de page</a:t>
            </a:r>
          </a:p>
        </p:txBody>
      </p:sp>
      <p:sp>
        <p:nvSpPr>
          <p:cNvPr id="4" name="Espace réservé du numéro de diapositive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rtlCol="0"/>
          <a:lstStyle/>
          <a:p>
            <a:pPr rtl="0"/>
            <a:fld id="{8699F50C-BE38-4BD0-BA84-9B090E1F2B9B}" type="slidenum">
              <a:rPr lang="fr-FR" noProof="0" smtClean="0"/>
              <a:t>‹N°›</a:t>
            </a:fld>
            <a:endParaRPr lang="fr-FR" noProof="0"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avec sous-titre">
    <p:spTree>
      <p:nvGrpSpPr>
        <p:cNvPr id="1" name=""/>
        <p:cNvGrpSpPr/>
        <p:nvPr/>
      </p:nvGrpSpPr>
      <p:grpSpPr>
        <a:xfrm>
          <a:off x="0" y="0"/>
          <a:ext cx="0" cy="0"/>
          <a:chOff x="0" y="0"/>
          <a:chExt cx="0" cy="0"/>
        </a:xfrm>
      </p:grpSpPr>
      <p:cxnSp>
        <p:nvCxnSpPr>
          <p:cNvPr id="22" name="Connecteur droit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Bande diagonal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17" name="Espace réservé du texte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rtlCol="0"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8" name="Espace réservé du contenu 3" title="Puce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rtl="0">
              <a:buClr>
                <a:schemeClr val="accent2"/>
              </a:buClr>
            </a:pPr>
            <a:r>
              <a:rPr lang="fr-FR" noProof="0"/>
              <a:t>Cliquez pour modifier les styles du texte du masque</a:t>
            </a:r>
          </a:p>
          <a:p>
            <a:pPr lvl="1" rtl="0">
              <a:buClr>
                <a:schemeClr val="accent2"/>
              </a:buClr>
            </a:pPr>
            <a:r>
              <a:rPr lang="fr-FR" noProof="0"/>
              <a:t>Deuxième niveau</a:t>
            </a:r>
          </a:p>
          <a:p>
            <a:pPr lvl="2" rtl="0">
              <a:buClr>
                <a:schemeClr val="accent2"/>
              </a:buClr>
            </a:pPr>
            <a:r>
              <a:rPr lang="fr-FR" noProof="0"/>
              <a:t>Troisième niveau</a:t>
            </a:r>
          </a:p>
          <a:p>
            <a:pPr lvl="3" rtl="0">
              <a:buClr>
                <a:schemeClr val="accent2"/>
              </a:buClr>
            </a:pPr>
            <a:r>
              <a:rPr lang="fr-FR" noProof="0"/>
              <a:t>Quatrième niveau</a:t>
            </a:r>
          </a:p>
          <a:p>
            <a:pPr lvl="4" rtl="0">
              <a:buClr>
                <a:schemeClr val="accent2"/>
              </a:buClr>
            </a:pPr>
            <a:r>
              <a:rPr lang="fr-FR" noProof="0"/>
              <a:t>Cinquième niveau</a:t>
            </a:r>
            <a:endParaRPr lang="fr-FR" noProof="0" dirty="0"/>
          </a:p>
        </p:txBody>
      </p:sp>
      <p:sp>
        <p:nvSpPr>
          <p:cNvPr id="19" name="Espace réservé du texte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rtlCol="0"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0" name="Espace réservé du contenu 5" title="Puce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rtl="0">
              <a:buClr>
                <a:schemeClr val="accent2"/>
              </a:buClr>
            </a:pPr>
            <a:r>
              <a:rPr lang="fr-FR" noProof="0"/>
              <a:t>Cliquez pour modifier les styles du texte du masque</a:t>
            </a:r>
          </a:p>
          <a:p>
            <a:pPr lvl="1" rtl="0">
              <a:buClr>
                <a:schemeClr val="accent2"/>
              </a:buClr>
            </a:pPr>
            <a:r>
              <a:rPr lang="fr-FR" noProof="0"/>
              <a:t>Deuxième niveau</a:t>
            </a:r>
          </a:p>
          <a:p>
            <a:pPr lvl="2" rtl="0">
              <a:buClr>
                <a:schemeClr val="accent2"/>
              </a:buClr>
            </a:pPr>
            <a:r>
              <a:rPr lang="fr-FR" noProof="0"/>
              <a:t>Troisième niveau</a:t>
            </a:r>
          </a:p>
          <a:p>
            <a:pPr lvl="3" rtl="0">
              <a:buClr>
                <a:schemeClr val="accent2"/>
              </a:buClr>
            </a:pPr>
            <a:r>
              <a:rPr lang="fr-FR" noProof="0"/>
              <a:t>Quatrième niveau</a:t>
            </a:r>
          </a:p>
          <a:p>
            <a:pPr lvl="4" rtl="0">
              <a:buClr>
                <a:schemeClr val="accent2"/>
              </a:buClr>
            </a:pPr>
            <a:r>
              <a:rPr lang="fr-FR" noProof="0"/>
              <a:t>Cinquième niveau</a:t>
            </a:r>
            <a:endParaRPr lang="fr-FR" noProof="0" dirty="0"/>
          </a:p>
        </p:txBody>
      </p:sp>
      <p:sp>
        <p:nvSpPr>
          <p:cNvPr id="24" name="Espace réservé du texte 4" title="Sous-titr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fr-FR" noProof="0" dirty="0"/>
              <a:t>CLIQUEZ POUR LE STYLE DE SOUS-TITRE</a:t>
            </a:r>
          </a:p>
        </p:txBody>
      </p:sp>
      <p:sp>
        <p:nvSpPr>
          <p:cNvPr id="36" name="Parallélogramme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27" name="Titre 1" title="Titr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fr-FR" noProof="0" dirty="0"/>
              <a:t>Cliquez pour modifier le style du titre du masque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16" name="Zone de texte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accent1"/>
                </a:solidFill>
                <a:latin typeface="Arial Black" panose="020B0A04020102020204" pitchFamily="34" charset="0"/>
              </a:rPr>
              <a:t>FR</a:t>
            </a:r>
          </a:p>
        </p:txBody>
      </p:sp>
      <p:grpSp>
        <p:nvGrpSpPr>
          <p:cNvPr id="28" name="Groupe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Bande diagonal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30" name="Connecteur droit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élogramme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3" name="Parallélogramme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34" name="Espace réservé du texte 4" title="Sous-titr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fr-FR" noProof="0" dirty="0"/>
              <a:t>CLIQUEZ POUR LE STYLE DE SOUS-TITRE</a:t>
            </a:r>
          </a:p>
        </p:txBody>
      </p:sp>
      <p:sp>
        <p:nvSpPr>
          <p:cNvPr id="2" name="Espace réservé du pied de page 1">
            <a:extLst>
              <a:ext uri="{FF2B5EF4-FFF2-40B4-BE49-F238E27FC236}">
                <a16:creationId xmlns:a16="http://schemas.microsoft.com/office/drawing/2014/main" id="{D6990C03-1647-2044-B335-6F5F19E4E5FC}"/>
              </a:ext>
            </a:extLst>
          </p:cNvPr>
          <p:cNvSpPr>
            <a:spLocks noGrp="1"/>
          </p:cNvSpPr>
          <p:nvPr>
            <p:ph type="ftr" sz="quarter" idx="17"/>
          </p:nvPr>
        </p:nvSpPr>
        <p:spPr/>
        <p:txBody>
          <a:bodyPr rtlCol="0"/>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17" name="Titre 1" title="Titr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fr-FR" noProof="0" dirty="0"/>
              <a:t>Cliquez pour modifier le style du titre du masque </a:t>
            </a:r>
          </a:p>
        </p:txBody>
      </p:sp>
      <p:sp>
        <p:nvSpPr>
          <p:cNvPr id="5" name="Espace réservé du texte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rtlCol="0"/>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rtl="0"/>
            <a:r>
              <a:rPr lang="fr-FR" noProof="0" dirty="0"/>
              <a:t>Ajoutez votre texte ici.</a:t>
            </a:r>
          </a:p>
        </p:txBody>
      </p:sp>
      <p:sp>
        <p:nvSpPr>
          <p:cNvPr id="20" name="Espace réservé au graphique 2" title="Graphique">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rtlCol="0">
            <a:noAutofit/>
          </a:bodyPr>
          <a:lstStyle>
            <a:lvl1pPr marL="0" indent="0" algn="ctr">
              <a:buNone/>
              <a:defRPr sz="2000" b="0" i="0">
                <a:solidFill>
                  <a:schemeClr val="tx1"/>
                </a:solidFill>
                <a:latin typeface="+mn-lt"/>
                <a:cs typeface="CiscoSans ExtraLight"/>
              </a:defRPr>
            </a:lvl1pPr>
          </a:lstStyle>
          <a:p>
            <a:pPr lvl="0" rtl="0"/>
            <a:r>
              <a:rPr lang="fr-FR" noProof="0"/>
              <a:t>Cliquez sur l'icône pour ajouter un graphique</a:t>
            </a:r>
            <a:endParaRPr lang="fr-FR"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15" name="Espace réservé au tableau 11" title="Tableau">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rtlCol="0">
            <a:noAutofit/>
          </a:bodyPr>
          <a:lstStyle>
            <a:lvl1pPr marL="0" indent="0" algn="ctr">
              <a:buNone/>
              <a:defRPr sz="2000" baseline="0">
                <a:solidFill>
                  <a:schemeClr val="tx1"/>
                </a:solidFill>
                <a:latin typeface="+mn-lt"/>
              </a:defRPr>
            </a:lvl1pPr>
          </a:lstStyle>
          <a:p>
            <a:pPr lvl="0" rtl="0"/>
            <a:r>
              <a:rPr lang="fr-FR" noProof="0"/>
              <a:t>Cliquez sur l'icône pour ajouter un tableau</a:t>
            </a:r>
            <a:endParaRPr lang="fr-FR" noProof="0" dirty="0"/>
          </a:p>
        </p:txBody>
      </p:sp>
      <p:sp>
        <p:nvSpPr>
          <p:cNvPr id="16" name="Zone de texte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accent1"/>
                </a:solidFill>
                <a:latin typeface="Arial Black" panose="020B0A04020102020204" pitchFamily="34" charset="0"/>
              </a:rPr>
              <a:t>FR</a:t>
            </a:r>
          </a:p>
        </p:txBody>
      </p:sp>
      <p:grpSp>
        <p:nvGrpSpPr>
          <p:cNvPr id="26" name="Groupe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Bande diagonal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élogramme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6" name="Parallélogramme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7" name="Espace réservé du texte 4" title="Sous-titr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fr-FR" noProof="0" dirty="0"/>
              <a:t>CLIQUEZ POUR LE STYLE DE SOUS-TITRE</a:t>
            </a:r>
          </a:p>
        </p:txBody>
      </p:sp>
      <p:sp>
        <p:nvSpPr>
          <p:cNvPr id="2" name="Espace réservé du pied de page 1">
            <a:extLst>
              <a:ext uri="{FF2B5EF4-FFF2-40B4-BE49-F238E27FC236}">
                <a16:creationId xmlns:a16="http://schemas.microsoft.com/office/drawing/2014/main" id="{5750A33E-CEFE-4D43-9554-513B01B1D3D9}"/>
              </a:ext>
            </a:extLst>
          </p:cNvPr>
          <p:cNvSpPr>
            <a:spLocks noGrp="1"/>
          </p:cNvSpPr>
          <p:nvPr>
            <p:ph type="ftr" sz="quarter" idx="17"/>
          </p:nvPr>
        </p:nvSpPr>
        <p:spPr/>
        <p:txBody>
          <a:bodyPr rtlCol="0"/>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17" name="Titre 1" title="Titr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fr-FR" noProof="0" dirty="0"/>
              <a:t>Cliquez pour modifier le style du titre du masque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4" name="Triangle rect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 name="Espace réservé d’image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fr-FR" noProof="0" dirty="0"/>
              <a:t>Insérez ou glissez et placez l’image ici</a:t>
            </a:r>
          </a:p>
        </p:txBody>
      </p:sp>
      <p:cxnSp>
        <p:nvCxnSpPr>
          <p:cNvPr id="6" name="Connecteur droit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re 1" title="Titr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rtlCol="0" anchor="ctr">
            <a:normAutofit/>
          </a:bodyPr>
          <a:lstStyle>
            <a:lvl1pPr>
              <a:defRPr sz="3600" b="1">
                <a:solidFill>
                  <a:schemeClr val="tx1"/>
                </a:solidFill>
              </a:defRPr>
            </a:lvl1pPr>
          </a:lstStyle>
          <a:p>
            <a:pPr rtl="0"/>
            <a:r>
              <a:rPr lang="fr-FR" noProof="0" dirty="0"/>
              <a:t>Ajoutez la légende ici</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9" name="Espace réservé du texte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fr-FR" noProof="0" dirty="0"/>
              <a:t>Nom</a:t>
            </a:r>
          </a:p>
        </p:txBody>
      </p:sp>
      <p:sp>
        <p:nvSpPr>
          <p:cNvPr id="10" name="Espace réservé du texte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fr-FR" noProof="0" dirty="0"/>
              <a:t>Numéro de téléphone</a:t>
            </a:r>
          </a:p>
        </p:txBody>
      </p:sp>
      <p:sp>
        <p:nvSpPr>
          <p:cNvPr id="11" name="Espace réservé du texte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rtlCol="0"/>
          <a:lstStyle>
            <a:lvl1pPr marL="0" indent="0">
              <a:buNone/>
              <a:defRPr sz="1800">
                <a:latin typeface="+mn-lt"/>
                <a:cs typeface="Calibri Light" panose="020F0302020204030204" pitchFamily="34" charset="0"/>
              </a:defRPr>
            </a:lvl1pPr>
          </a:lstStyle>
          <a:p>
            <a:pPr rtl="0"/>
            <a:r>
              <a:rPr lang="fr-FR" noProof="0" dirty="0"/>
              <a:t>E-mail </a:t>
            </a:r>
          </a:p>
        </p:txBody>
      </p:sp>
      <p:sp>
        <p:nvSpPr>
          <p:cNvPr id="13" name="Espace réservé du texte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fr-FR" noProof="0" dirty="0"/>
              <a:t>Site web de l’entreprise</a:t>
            </a:r>
          </a:p>
        </p:txBody>
      </p:sp>
      <p:sp>
        <p:nvSpPr>
          <p:cNvPr id="14" name="Form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noProof="0" dirty="0"/>
          </a:p>
        </p:txBody>
      </p:sp>
      <p:sp>
        <p:nvSpPr>
          <p:cNvPr id="15" name="Form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noProof="0" dirty="0"/>
          </a:p>
        </p:txBody>
      </p:sp>
      <p:sp>
        <p:nvSpPr>
          <p:cNvPr id="19" name="Form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noProof="0" dirty="0"/>
          </a:p>
        </p:txBody>
      </p:sp>
      <p:sp>
        <p:nvSpPr>
          <p:cNvPr id="20" name="Form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noProof="0" dirty="0"/>
          </a:p>
        </p:txBody>
      </p:sp>
      <p:sp>
        <p:nvSpPr>
          <p:cNvPr id="21" name="Triangle droit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2" name="Connecteur droit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Espace réservé d’image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rtl="0"/>
            <a:r>
              <a:rPr lang="fr-FR" noProof="0"/>
              <a:t>Cliquez sur l'icône pour ajouter une image</a:t>
            </a:r>
            <a:endParaRPr lang="fr-FR" noProof="0" dirty="0"/>
          </a:p>
        </p:txBody>
      </p:sp>
      <p:sp>
        <p:nvSpPr>
          <p:cNvPr id="2" name="Titre 1" title="Titr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rtlCol="0" anchor="b">
            <a:normAutofit/>
          </a:bodyPr>
          <a:lstStyle>
            <a:lvl1pPr algn="l">
              <a:defRPr sz="4300" b="1">
                <a:solidFill>
                  <a:schemeClr val="accent1"/>
                </a:solidFill>
              </a:defRPr>
            </a:lvl1pPr>
          </a:lstStyle>
          <a:p>
            <a:pPr rtl="0"/>
            <a:r>
              <a:rPr lang="fr-FR" noProof="0" dirty="0"/>
              <a:t>Cliquez pour modifier le style du titre du masque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pPr rtl="0"/>
            <a:fld id="{8699F50C-BE38-4BD0-BA84-9B090E1F2B9B}" type="slidenum">
              <a:rPr lang="fr-FR" noProof="0" smtClean="0"/>
              <a:pPr rtl="0"/>
              <a:t>‹N°›</a:t>
            </a:fld>
            <a:endParaRPr lang="fr-FR" noProof="0" dirty="0"/>
          </a:p>
        </p:txBody>
      </p:sp>
      <p:sp>
        <p:nvSpPr>
          <p:cNvPr id="9" name="Espace réservé du titre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pPr rtl="0"/>
            <a:r>
              <a:rPr lang="fr-FR" noProof="0" dirty="0"/>
              <a:t>Modifiez le style du titre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jpg"/><Relationship Id="rId5" Type="http://schemas.openxmlformats.org/officeDocument/2006/relationships/image" Target="../media/image17.png"/><Relationship Id="rId4" Type="http://schemas.openxmlformats.org/officeDocument/2006/relationships/hyperlink" Target="https://github.com/NicolasBn/PSGPOToo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8.gif"/><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18.xml"/><Relationship Id="rId4" Type="http://schemas.openxmlformats.org/officeDocument/2006/relationships/hyperlink" Target="http://2012books.lardbucket.org/books/job-searching-in-six-steps/s12-step-4-continued-master-the-in.html"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hyperlink" Target="https://simple.wikipedia.org/wiki/Dang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1.wm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 de texte 20">
            <a:extLst>
              <a:ext uri="{FF2B5EF4-FFF2-40B4-BE49-F238E27FC236}">
                <a16:creationId xmlns:a16="http://schemas.microsoft.com/office/drawing/2014/main" id="{FC9A1C71-347B-44A9-88B4-692D9731582D}"/>
              </a:ext>
            </a:extLst>
          </p:cNvPr>
          <p:cNvSpPr txBox="1"/>
          <p:nvPr/>
        </p:nvSpPr>
        <p:spPr>
          <a:xfrm>
            <a:off x="2955850" y="3666606"/>
            <a:ext cx="1881541" cy="307777"/>
          </a:xfrm>
          <a:prstGeom prst="rect">
            <a:avLst/>
          </a:prstGeom>
          <a:noFill/>
        </p:spPr>
        <p:txBody>
          <a:bodyPr wrap="none" rtlCol="0">
            <a:spAutoFit/>
          </a:bodyPr>
          <a:lstStyle/>
          <a:p>
            <a:pPr rtl="0"/>
            <a:r>
              <a:rPr lang="fr-FR" sz="1400" dirty="0">
                <a:solidFill>
                  <a:schemeClr val="bg1"/>
                </a:solidFill>
                <a:cs typeface="Calibri Light" panose="020F0302020204030204" pitchFamily="34" charset="0"/>
              </a:rPr>
              <a:t>RÉSIDENCES FABRIKAM</a:t>
            </a:r>
          </a:p>
        </p:txBody>
      </p:sp>
      <p:sp>
        <p:nvSpPr>
          <p:cNvPr id="2" name="Titre 1">
            <a:extLst>
              <a:ext uri="{FF2B5EF4-FFF2-40B4-BE49-F238E27FC236}">
                <a16:creationId xmlns:a16="http://schemas.microsoft.com/office/drawing/2014/main" id="{3D638ACE-163E-40EB-A458-E794C67EA2A6}"/>
              </a:ext>
            </a:extLst>
          </p:cNvPr>
          <p:cNvSpPr>
            <a:spLocks noGrp="1"/>
          </p:cNvSpPr>
          <p:nvPr>
            <p:ph type="ctrTitle"/>
          </p:nvPr>
        </p:nvSpPr>
        <p:spPr>
          <a:xfrm>
            <a:off x="1916253" y="2279224"/>
            <a:ext cx="8359494" cy="1761541"/>
          </a:xfrm>
        </p:spPr>
        <p:txBody>
          <a:bodyPr rtlCol="0">
            <a:normAutofit/>
          </a:bodyPr>
          <a:lstStyle/>
          <a:p>
            <a:pPr algn="ctr"/>
            <a:r>
              <a:rPr lang="en-US" sz="5400" dirty="0"/>
              <a:t>PowerShell AD</a:t>
            </a:r>
            <a:br>
              <a:rPr lang="en-US" sz="5400" dirty="0"/>
            </a:br>
            <a:r>
              <a:rPr lang="en-US" sz="5400" dirty="0"/>
              <a:t>Gestion des GPO</a:t>
            </a:r>
            <a:endParaRPr lang="fr-FR" sz="5400" dirty="0"/>
          </a:p>
        </p:txBody>
      </p:sp>
      <p:sp>
        <p:nvSpPr>
          <p:cNvPr id="3" name="Sous-titre 2">
            <a:extLst>
              <a:ext uri="{FF2B5EF4-FFF2-40B4-BE49-F238E27FC236}">
                <a16:creationId xmlns:a16="http://schemas.microsoft.com/office/drawing/2014/main" id="{5C9205DF-8F5E-49F7-B00E-6F58293F5130}"/>
              </a:ext>
            </a:extLst>
          </p:cNvPr>
          <p:cNvSpPr>
            <a:spLocks noGrp="1"/>
          </p:cNvSpPr>
          <p:nvPr>
            <p:ph type="subTitle" idx="1"/>
          </p:nvPr>
        </p:nvSpPr>
        <p:spPr>
          <a:xfrm>
            <a:off x="9185832" y="6300843"/>
            <a:ext cx="1517294" cy="479446"/>
          </a:xfrm>
        </p:spPr>
        <p:txBody>
          <a:bodyPr rtlCol="0"/>
          <a:lstStyle/>
          <a:p>
            <a:pPr rtl="0"/>
            <a:r>
              <a:rPr lang="fr-FR" b="1" dirty="0">
                <a:solidFill>
                  <a:srgbClr val="143F6C"/>
                </a:solidFill>
                <a:latin typeface="Cascadia Code" panose="020B0609020000020004" pitchFamily="49" charset="0"/>
                <a:cs typeface="Cascadia Code" panose="020B0609020000020004" pitchFamily="49" charset="0"/>
              </a:rPr>
              <a:t>JM2K69</a:t>
            </a:r>
          </a:p>
        </p:txBody>
      </p:sp>
      <p:pic>
        <p:nvPicPr>
          <p:cNvPr id="13" name="Image 12" descr="Une image contenant signe, assiette&#10;&#10;Description générée automatiquement">
            <a:extLst>
              <a:ext uri="{FF2B5EF4-FFF2-40B4-BE49-F238E27FC236}">
                <a16:creationId xmlns:a16="http://schemas.microsoft.com/office/drawing/2014/main" id="{9AB24272-8519-4737-9E00-0B36760ADC12}"/>
              </a:ext>
            </a:extLst>
          </p:cNvPr>
          <p:cNvPicPr>
            <a:picLocks noChangeAspect="1"/>
          </p:cNvPicPr>
          <p:nvPr/>
        </p:nvPicPr>
        <p:blipFill>
          <a:blip r:embed="rId3"/>
          <a:stretch>
            <a:fillRect/>
          </a:stretch>
        </p:blipFill>
        <p:spPr>
          <a:xfrm>
            <a:off x="894642" y="592174"/>
            <a:ext cx="2061208" cy="2061208"/>
          </a:xfrm>
          <a:prstGeom prst="rect">
            <a:avLst/>
          </a:prstGeom>
        </p:spPr>
      </p:pic>
      <p:pic>
        <p:nvPicPr>
          <p:cNvPr id="15" name="Image 14">
            <a:extLst>
              <a:ext uri="{FF2B5EF4-FFF2-40B4-BE49-F238E27FC236}">
                <a16:creationId xmlns:a16="http://schemas.microsoft.com/office/drawing/2014/main" id="{3617AA41-147C-40C8-A705-86580EDA9C58}"/>
              </a:ext>
            </a:extLst>
          </p:cNvPr>
          <p:cNvPicPr>
            <a:picLocks noChangeAspect="1"/>
          </p:cNvPicPr>
          <p:nvPr/>
        </p:nvPicPr>
        <p:blipFill rotWithShape="1">
          <a:blip r:embed="rId4"/>
          <a:srcRect l="34988" t="23205" r="34987" b="24829"/>
          <a:stretch/>
        </p:blipFill>
        <p:spPr>
          <a:xfrm>
            <a:off x="8983891" y="4210216"/>
            <a:ext cx="1921176" cy="1921176"/>
          </a:xfrm>
          <a:prstGeom prst="roundRect">
            <a:avLst>
              <a:gd name="adj" fmla="val 19956"/>
            </a:avLst>
          </a:prstGeom>
        </p:spPr>
      </p:pic>
    </p:spTree>
    <p:extLst>
      <p:ext uri="{BB962C8B-B14F-4D97-AF65-F5344CB8AC3E}">
        <p14:creationId xmlns:p14="http://schemas.microsoft.com/office/powerpoint/2010/main" val="3980699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157116" y="260405"/>
            <a:ext cx="7096125" cy="663575"/>
          </a:xfrm>
        </p:spPr>
        <p:txBody>
          <a:bodyPr rtlCol="0" anchor="b">
            <a:normAutofit fontScale="90000"/>
          </a:bodyPr>
          <a:lstStyle/>
          <a:p>
            <a:pPr rtl="0"/>
            <a:r>
              <a:rPr lang="fr-FR" dirty="0"/>
              <a:t>Magasin Central / Central Store</a:t>
            </a:r>
            <a:endParaRPr lang="fr-FR" b="0" dirty="0"/>
          </a:p>
        </p:txBody>
      </p:sp>
      <p:pic>
        <p:nvPicPr>
          <p:cNvPr id="7" name="Image 6" descr="Une image contenant capture d’écran&#10;&#10;Description générée automatiquement">
            <a:extLst>
              <a:ext uri="{FF2B5EF4-FFF2-40B4-BE49-F238E27FC236}">
                <a16:creationId xmlns:a16="http://schemas.microsoft.com/office/drawing/2014/main" id="{FFD73A0B-467B-42DE-A320-044190E2E3BE}"/>
              </a:ext>
            </a:extLst>
          </p:cNvPr>
          <p:cNvPicPr>
            <a:picLocks noChangeAspect="1"/>
          </p:cNvPicPr>
          <p:nvPr/>
        </p:nvPicPr>
        <p:blipFill>
          <a:blip r:embed="rId3"/>
          <a:stretch>
            <a:fillRect/>
          </a:stretch>
        </p:blipFill>
        <p:spPr>
          <a:xfrm>
            <a:off x="380202" y="1495155"/>
            <a:ext cx="6077798" cy="3572374"/>
          </a:xfrm>
          <a:prstGeom prst="rect">
            <a:avLst/>
          </a:prstGeom>
          <a:effectLst>
            <a:softEdge rad="31750"/>
          </a:effectLst>
        </p:spPr>
      </p:pic>
      <p:pic>
        <p:nvPicPr>
          <p:cNvPr id="10" name="Image 9" descr="Une image contenant capture d’écran&#10;&#10;Description générée automatiquement">
            <a:extLst>
              <a:ext uri="{FF2B5EF4-FFF2-40B4-BE49-F238E27FC236}">
                <a16:creationId xmlns:a16="http://schemas.microsoft.com/office/drawing/2014/main" id="{BFD75891-BBC7-46D7-B6BF-3B671D4F226C}"/>
              </a:ext>
            </a:extLst>
          </p:cNvPr>
          <p:cNvPicPr>
            <a:picLocks noChangeAspect="1"/>
          </p:cNvPicPr>
          <p:nvPr/>
        </p:nvPicPr>
        <p:blipFill>
          <a:blip r:embed="rId4"/>
          <a:stretch>
            <a:fillRect/>
          </a:stretch>
        </p:blipFill>
        <p:spPr>
          <a:xfrm>
            <a:off x="380202" y="1495155"/>
            <a:ext cx="6077798" cy="4112643"/>
          </a:xfrm>
          <a:prstGeom prst="rect">
            <a:avLst/>
          </a:prstGeom>
          <a:effectLst>
            <a:softEdge rad="63500"/>
          </a:effectLst>
        </p:spPr>
      </p:pic>
      <p:sp>
        <p:nvSpPr>
          <p:cNvPr id="18" name="Espace réservé du contenu 2">
            <a:extLst>
              <a:ext uri="{FF2B5EF4-FFF2-40B4-BE49-F238E27FC236}">
                <a16:creationId xmlns:a16="http://schemas.microsoft.com/office/drawing/2014/main" id="{D85016E1-3AB2-47F8-8449-DB3D2179210E}"/>
              </a:ext>
            </a:extLst>
          </p:cNvPr>
          <p:cNvSpPr txBox="1">
            <a:spLocks/>
          </p:cNvSpPr>
          <p:nvPr/>
        </p:nvSpPr>
        <p:spPr>
          <a:xfrm>
            <a:off x="6671064" y="1653054"/>
            <a:ext cx="5353798" cy="4525919"/>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t>Source  : ADMX Local.</a:t>
            </a:r>
          </a:p>
          <a:p>
            <a:pPr lvl="1"/>
            <a:r>
              <a:rPr lang="fr-FR" sz="1600" dirty="0"/>
              <a:t>Répertoire : C:\Windows\PolicyDefinitions</a:t>
            </a:r>
          </a:p>
          <a:p>
            <a:pPr lvl="1"/>
            <a:endParaRPr lang="fr-FR" sz="1600" dirty="0"/>
          </a:p>
          <a:p>
            <a:pPr lvl="1"/>
            <a:endParaRPr lang="fr-FR" sz="1600" dirty="0"/>
          </a:p>
          <a:p>
            <a:pPr lvl="1"/>
            <a:endParaRPr lang="fr-FR" sz="1600" dirty="0"/>
          </a:p>
          <a:p>
            <a:r>
              <a:rPr lang="fr-FR" sz="2000" dirty="0"/>
              <a:t>Création d’un magasin central</a:t>
            </a:r>
          </a:p>
          <a:p>
            <a:pPr lvl="1"/>
            <a:r>
              <a:rPr lang="fr-FR" sz="1600" dirty="0"/>
              <a:t>Création d’un dossier </a:t>
            </a:r>
            <a:r>
              <a:rPr lang="fr-FR" sz="1600" dirty="0" err="1"/>
              <a:t>PolicyDefinitions</a:t>
            </a:r>
            <a:endParaRPr lang="fr-FR" sz="1600" dirty="0"/>
          </a:p>
          <a:p>
            <a:pPr lvl="1"/>
            <a:r>
              <a:rPr lang="en-US" sz="1600" dirty="0"/>
              <a:t>C:\Windows\SYSVOL\sysvol\”domain name”\Policies</a:t>
            </a:r>
          </a:p>
          <a:p>
            <a:pPr lvl="1"/>
            <a:r>
              <a:rPr lang="en-US" sz="1600" dirty="0"/>
              <a:t>Support </a:t>
            </a:r>
            <a:r>
              <a:rPr lang="fr-FR" sz="1600" dirty="0"/>
              <a:t>plusieurs</a:t>
            </a:r>
            <a:r>
              <a:rPr lang="en-US" sz="1600" dirty="0"/>
              <a:t> </a:t>
            </a:r>
            <a:r>
              <a:rPr lang="fr-FR" sz="1600" dirty="0"/>
              <a:t>langues</a:t>
            </a:r>
          </a:p>
          <a:p>
            <a:pPr marL="0" indent="0">
              <a:buFont typeface="Arial" panose="020B0604020202020204" pitchFamily="34" charset="0"/>
              <a:buNone/>
            </a:pPr>
            <a:endParaRPr lang="fr-FR" sz="2000" dirty="0"/>
          </a:p>
        </p:txBody>
      </p:sp>
      <p:sp>
        <p:nvSpPr>
          <p:cNvPr id="11" name="Flèche : bas 10">
            <a:extLst>
              <a:ext uri="{FF2B5EF4-FFF2-40B4-BE49-F238E27FC236}">
                <a16:creationId xmlns:a16="http://schemas.microsoft.com/office/drawing/2014/main" id="{52D4650A-ADE5-4134-99B2-D2640CBD6DCD}"/>
              </a:ext>
            </a:extLst>
          </p:cNvPr>
          <p:cNvSpPr/>
          <p:nvPr/>
        </p:nvSpPr>
        <p:spPr>
          <a:xfrm>
            <a:off x="8788893" y="2352583"/>
            <a:ext cx="292963" cy="798990"/>
          </a:xfrm>
          <a:prstGeom prst="downArrow">
            <a:avLst/>
          </a:prstGeom>
          <a:solidFill>
            <a:schemeClr val="accent2">
              <a:lumMod val="60000"/>
              <a:lumOff val="40000"/>
            </a:schemeClr>
          </a:solid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7E44AE4D-C72C-4C8C-BB8B-1B44DBCB050F}"/>
              </a:ext>
            </a:extLst>
          </p:cNvPr>
          <p:cNvSpPr txBox="1"/>
          <p:nvPr/>
        </p:nvSpPr>
        <p:spPr>
          <a:xfrm>
            <a:off x="9081856" y="2494626"/>
            <a:ext cx="1483740" cy="369332"/>
          </a:xfrm>
          <a:prstGeom prst="rect">
            <a:avLst/>
          </a:prstGeom>
          <a:noFill/>
        </p:spPr>
        <p:txBody>
          <a:bodyPr wrap="none" rtlCol="0">
            <a:spAutoFit/>
          </a:bodyPr>
          <a:lstStyle/>
          <a:p>
            <a:r>
              <a:rPr lang="fr-FR" dirty="0"/>
              <a:t>Centralisation</a:t>
            </a:r>
          </a:p>
        </p:txBody>
      </p:sp>
    </p:spTree>
    <p:extLst>
      <p:ext uri="{BB962C8B-B14F-4D97-AF65-F5344CB8AC3E}">
        <p14:creationId xmlns:p14="http://schemas.microsoft.com/office/powerpoint/2010/main" val="249613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xEl>
                                              <p:pRg st="1" end="1"/>
                                            </p:txEl>
                                          </p:spTgt>
                                        </p:tgtEl>
                                        <p:attrNameLst>
                                          <p:attrName>style.visibility</p:attrName>
                                        </p:attrNameLst>
                                      </p:cBhvr>
                                      <p:to>
                                        <p:strVal val="visible"/>
                                      </p:to>
                                    </p:set>
                                    <p:animEffect transition="in" filter="fade">
                                      <p:cBhvr>
                                        <p:cTn id="14" dur="500"/>
                                        <p:tgtEl>
                                          <p:spTgt spid="1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8">
                                            <p:txEl>
                                              <p:pRg st="5" end="5"/>
                                            </p:txEl>
                                          </p:spTgt>
                                        </p:tgtEl>
                                        <p:attrNameLst>
                                          <p:attrName>style.visibility</p:attrName>
                                        </p:attrNameLst>
                                      </p:cBhvr>
                                      <p:to>
                                        <p:strVal val="visible"/>
                                      </p:to>
                                    </p:set>
                                    <p:animEffect transition="in" filter="fade">
                                      <p:cBhvr>
                                        <p:cTn id="22" dur="500"/>
                                        <p:tgtEl>
                                          <p:spTgt spid="1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animEffect transition="in" filter="fade">
                                      <p:cBhvr>
                                        <p:cTn id="25" dur="500"/>
                                        <p:tgtEl>
                                          <p:spTgt spid="18">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xEl>
                                              <p:pRg st="7" end="7"/>
                                            </p:txEl>
                                          </p:spTgt>
                                        </p:tgtEl>
                                        <p:attrNameLst>
                                          <p:attrName>style.visibility</p:attrName>
                                        </p:attrNameLst>
                                      </p:cBhvr>
                                      <p:to>
                                        <p:strVal val="visible"/>
                                      </p:to>
                                    </p:set>
                                    <p:animEffect transition="in" filter="fade">
                                      <p:cBhvr>
                                        <p:cTn id="28" dur="500"/>
                                        <p:tgtEl>
                                          <p:spTgt spid="18">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xEl>
                                              <p:pRg st="8" end="8"/>
                                            </p:txEl>
                                          </p:spTgt>
                                        </p:tgtEl>
                                        <p:attrNameLst>
                                          <p:attrName>style.visibility</p:attrName>
                                        </p:attrNameLst>
                                      </p:cBhvr>
                                      <p:to>
                                        <p:strVal val="visible"/>
                                      </p:to>
                                    </p:set>
                                    <p:animEffect transition="in" filter="fade">
                                      <p:cBhvr>
                                        <p:cTn id="31" dur="500"/>
                                        <p:tgtEl>
                                          <p:spTgt spid="18">
                                            <p:txEl>
                                              <p:pRg st="8" end="8"/>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circle(in)">
                                      <p:cBhvr>
                                        <p:cTn id="37" dur="2000"/>
                                        <p:tgtEl>
                                          <p:spTgt spid="11"/>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circle(in)">
                                      <p:cBhvr>
                                        <p:cTn id="4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11"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157116" y="260405"/>
            <a:ext cx="7096125" cy="663575"/>
          </a:xfrm>
        </p:spPr>
        <p:txBody>
          <a:bodyPr rtlCol="0" anchor="b">
            <a:normAutofit/>
          </a:bodyPr>
          <a:lstStyle/>
          <a:p>
            <a:pPr rtl="0"/>
            <a:r>
              <a:rPr lang="fr-FR" dirty="0"/>
              <a:t>Avec un module Powershell</a:t>
            </a:r>
            <a:endParaRPr lang="fr-FR" b="0" dirty="0"/>
          </a:p>
        </p:txBody>
      </p:sp>
      <p:pic>
        <p:nvPicPr>
          <p:cNvPr id="10" name="Image 9">
            <a:extLst>
              <a:ext uri="{FF2B5EF4-FFF2-40B4-BE49-F238E27FC236}">
                <a16:creationId xmlns:a16="http://schemas.microsoft.com/office/drawing/2014/main" id="{00733B73-9D8F-4E48-B2B3-3DDE92157F53}"/>
              </a:ext>
            </a:extLst>
          </p:cNvPr>
          <p:cNvPicPr>
            <a:picLocks noChangeAspect="1"/>
          </p:cNvPicPr>
          <p:nvPr/>
        </p:nvPicPr>
        <p:blipFill rotWithShape="1">
          <a:blip r:embed="rId3"/>
          <a:srcRect l="34988" t="23205" r="34987" b="24829"/>
          <a:stretch/>
        </p:blipFill>
        <p:spPr>
          <a:xfrm>
            <a:off x="11332970" y="173031"/>
            <a:ext cx="507161" cy="507161"/>
          </a:xfrm>
          <a:prstGeom prst="roundRect">
            <a:avLst>
              <a:gd name="adj" fmla="val 19956"/>
            </a:avLst>
          </a:prstGeom>
        </p:spPr>
      </p:pic>
      <p:sp>
        <p:nvSpPr>
          <p:cNvPr id="7" name="Rectangle 1">
            <a:extLst>
              <a:ext uri="{FF2B5EF4-FFF2-40B4-BE49-F238E27FC236}">
                <a16:creationId xmlns:a16="http://schemas.microsoft.com/office/drawing/2014/main" id="{B79DF3C3-EAA2-4FED-9FDD-64ECDCD14216}"/>
              </a:ext>
            </a:extLst>
          </p:cNvPr>
          <p:cNvSpPr>
            <a:spLocks noChangeArrowheads="1"/>
          </p:cNvSpPr>
          <p:nvPr/>
        </p:nvSpPr>
        <p:spPr bwMode="auto">
          <a:xfrm>
            <a:off x="408776" y="872951"/>
            <a:ext cx="4260880" cy="57246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lvl="0" eaLnBrk="0" fontAlgn="base" hangingPunct="0">
              <a:spcBef>
                <a:spcPct val="0"/>
              </a:spcBef>
              <a:spcAft>
                <a:spcPct val="0"/>
              </a:spcAft>
            </a:pPr>
            <a:r>
              <a:rPr kumimoji="0" lang="fr-FR" altLang="fr-FR" sz="1200" b="0" i="0" u="none" strike="noStrike" cap="none" normalizeH="0" baseline="0" dirty="0">
                <a:ln>
                  <a:noFill/>
                </a:ln>
                <a:solidFill>
                  <a:srgbClr val="24292E"/>
                </a:solidFill>
                <a:effectLst/>
                <a:latin typeface="SFMono-Regular"/>
              </a:rPr>
              <a:t>PS</a:t>
            </a:r>
            <a:r>
              <a:rPr kumimoji="0" lang="fr-FR" altLang="fr-FR" sz="1200" b="0" i="0" u="none" strike="noStrike" cap="none" normalizeH="0" baseline="0" dirty="0">
                <a:ln>
                  <a:noFill/>
                </a:ln>
                <a:solidFill>
                  <a:srgbClr val="D73A49"/>
                </a:solidFill>
                <a:effectLst/>
                <a:latin typeface="SFMono-Regular"/>
              </a:rPr>
              <a:t>&gt;</a:t>
            </a:r>
            <a:r>
              <a:rPr kumimoji="0" lang="fr-FR" altLang="fr-FR" sz="1200" b="0" i="0" u="none" strike="noStrike" cap="none" normalizeH="0" baseline="0" dirty="0">
                <a:ln>
                  <a:noFill/>
                </a:ln>
                <a:solidFill>
                  <a:srgbClr val="24292E"/>
                </a:solidFill>
                <a:effectLst/>
                <a:latin typeface="SFMono-Regular"/>
              </a:rPr>
              <a:t> </a:t>
            </a:r>
            <a:r>
              <a:rPr lang="fr-FR" altLang="fr-FR" sz="1200" dirty="0" err="1">
                <a:solidFill>
                  <a:srgbClr val="005CC5"/>
                </a:solidFill>
                <a:latin typeface="SFMono-Regular"/>
              </a:rPr>
              <a:t>Get</a:t>
            </a:r>
            <a:r>
              <a:rPr lang="fr-FR" altLang="fr-FR" sz="1200" dirty="0">
                <a:solidFill>
                  <a:srgbClr val="005CC5"/>
                </a:solidFill>
                <a:latin typeface="SFMono-Regular"/>
              </a:rPr>
              <a:t>-Command -Module GroupPolicy</a:t>
            </a:r>
          </a:p>
          <a:p>
            <a:pPr lvl="0" eaLnBrk="0" fontAlgn="base" hangingPunct="0">
              <a:spcBef>
                <a:spcPct val="0"/>
              </a:spcBef>
              <a:spcAft>
                <a:spcPct val="0"/>
              </a:spcAft>
            </a:pPr>
            <a:r>
              <a:rPr lang="fr-FR" altLang="fr-FR" sz="1200" dirty="0" err="1">
                <a:solidFill>
                  <a:srgbClr val="005CC5"/>
                </a:solidFill>
                <a:latin typeface="SFMono-Regular"/>
              </a:rPr>
              <a:t>CommandType</a:t>
            </a:r>
            <a:r>
              <a:rPr lang="fr-FR" altLang="fr-FR" sz="1200" dirty="0">
                <a:solidFill>
                  <a:srgbClr val="005CC5"/>
                </a:solidFill>
                <a:latin typeface="SFMono-Regular"/>
              </a:rPr>
              <a:t>     Name</a:t>
            </a:r>
          </a:p>
          <a:p>
            <a:pPr lvl="0" eaLnBrk="0" fontAlgn="base" hangingPunct="0">
              <a:spcBef>
                <a:spcPct val="0"/>
              </a:spcBef>
              <a:spcAft>
                <a:spcPct val="0"/>
              </a:spcAft>
            </a:pPr>
            <a:r>
              <a:rPr lang="fr-FR" altLang="fr-FR" sz="1200" dirty="0">
                <a:solidFill>
                  <a:srgbClr val="005CC5"/>
                </a:solidFill>
                <a:latin typeface="SFMono-Regular"/>
              </a:rPr>
              <a:t>-----------     ----                                                                                                   </a:t>
            </a:r>
          </a:p>
          <a:p>
            <a:pPr lvl="0" eaLnBrk="0" fontAlgn="base" hangingPunct="0">
              <a:spcBef>
                <a:spcPct val="0"/>
              </a:spcBef>
              <a:spcAft>
                <a:spcPct val="0"/>
              </a:spcAft>
            </a:pPr>
            <a:r>
              <a:rPr lang="fr-FR" altLang="fr-FR" sz="1200" dirty="0">
                <a:solidFill>
                  <a:srgbClr val="005CC5"/>
                </a:solidFill>
                <a:latin typeface="SFMono-Regular"/>
              </a:rPr>
              <a:t>Alias           </a:t>
            </a:r>
            <a:r>
              <a:rPr lang="fr-FR" altLang="fr-FR" sz="1200" dirty="0" err="1">
                <a:solidFill>
                  <a:srgbClr val="005CC5"/>
                </a:solidFill>
                <a:latin typeface="SFMono-Regular"/>
              </a:rPr>
              <a:t>Get-GPPermissions</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a:solidFill>
                  <a:srgbClr val="005CC5"/>
                </a:solidFill>
                <a:latin typeface="SFMono-Regular"/>
              </a:rPr>
              <a:t>Alias           Set-</a:t>
            </a:r>
            <a:r>
              <a:rPr lang="fr-FR" altLang="fr-FR" sz="1200" dirty="0" err="1">
                <a:solidFill>
                  <a:srgbClr val="005CC5"/>
                </a:solidFill>
                <a:latin typeface="SFMono-Regular"/>
              </a:rPr>
              <a:t>GPPermissions</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Backup-GPO</a:t>
            </a: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Copy-GPO                                           </a:t>
            </a: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Get-GPInheritance</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Get</a:t>
            </a:r>
            <a:r>
              <a:rPr lang="fr-FR" altLang="fr-FR" sz="1200" dirty="0">
                <a:solidFill>
                  <a:srgbClr val="005CC5"/>
                </a:solidFill>
                <a:latin typeface="SFMono-Regular"/>
              </a:rPr>
              <a:t>-GPO</a:t>
            </a: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Get-GPOReport</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Get-GPPermission</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Get-GPPrefRegistryValue</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Get-GPRegistryValue</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Get-GPResultantSetOfPolicy</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Get-GPStarterGPO</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Import-GPO</a:t>
            </a: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Invoke-GPUpdate</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New-</a:t>
            </a:r>
            <a:r>
              <a:rPr lang="fr-FR" altLang="fr-FR" sz="1200" dirty="0" err="1">
                <a:solidFill>
                  <a:srgbClr val="005CC5"/>
                </a:solidFill>
                <a:latin typeface="SFMono-Regular"/>
              </a:rPr>
              <a:t>GPLink</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New-GPO</a:t>
            </a: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New-</a:t>
            </a:r>
            <a:r>
              <a:rPr lang="fr-FR" altLang="fr-FR" sz="1200" dirty="0" err="1">
                <a:solidFill>
                  <a:srgbClr val="005CC5"/>
                </a:solidFill>
                <a:latin typeface="SFMono-Regular"/>
              </a:rPr>
              <a:t>GPStarterGPO</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Remove-GPLink</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Remove</a:t>
            </a:r>
            <a:r>
              <a:rPr lang="fr-FR" altLang="fr-FR" sz="1200" dirty="0">
                <a:solidFill>
                  <a:srgbClr val="005CC5"/>
                </a:solidFill>
                <a:latin typeface="SFMono-Regular"/>
              </a:rPr>
              <a:t>-GPO                                         </a:t>
            </a: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Remove-GPPrefRegistryValue</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a:t>
            </a:r>
            <a:r>
              <a:rPr lang="fr-FR" altLang="fr-FR" sz="1200" dirty="0" err="1">
                <a:solidFill>
                  <a:srgbClr val="005CC5"/>
                </a:solidFill>
                <a:latin typeface="SFMono-Regular"/>
              </a:rPr>
              <a:t>Remove-GPRegistryValue</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Rename-GPO</a:t>
            </a: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Restore-GPO</a:t>
            </a: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Set-</a:t>
            </a:r>
            <a:r>
              <a:rPr lang="fr-FR" altLang="fr-FR" sz="1200" dirty="0" err="1">
                <a:solidFill>
                  <a:srgbClr val="005CC5"/>
                </a:solidFill>
                <a:latin typeface="SFMono-Regular"/>
              </a:rPr>
              <a:t>GPInheritance</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Set-</a:t>
            </a:r>
            <a:r>
              <a:rPr lang="fr-FR" altLang="fr-FR" sz="1200" dirty="0" err="1">
                <a:solidFill>
                  <a:srgbClr val="005CC5"/>
                </a:solidFill>
                <a:latin typeface="SFMono-Regular"/>
              </a:rPr>
              <a:t>GPLink</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Set-</a:t>
            </a:r>
            <a:r>
              <a:rPr lang="fr-FR" altLang="fr-FR" sz="1200" dirty="0" err="1">
                <a:solidFill>
                  <a:srgbClr val="005CC5"/>
                </a:solidFill>
                <a:latin typeface="SFMono-Regular"/>
              </a:rPr>
              <a:t>GPPermission</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Set-</a:t>
            </a:r>
            <a:r>
              <a:rPr lang="fr-FR" altLang="fr-FR" sz="1200" dirty="0" err="1">
                <a:solidFill>
                  <a:srgbClr val="005CC5"/>
                </a:solidFill>
                <a:latin typeface="SFMono-Regular"/>
              </a:rPr>
              <a:t>GPPrefRegistryValue</a:t>
            </a:r>
            <a:endParaRPr lang="fr-FR" altLang="fr-FR" sz="1200" dirty="0">
              <a:solidFill>
                <a:srgbClr val="005CC5"/>
              </a:solidFill>
              <a:latin typeface="SFMono-Regular"/>
            </a:endParaRPr>
          </a:p>
          <a:p>
            <a:pPr lvl="0" eaLnBrk="0" fontAlgn="base" hangingPunct="0">
              <a:spcBef>
                <a:spcPct val="0"/>
              </a:spcBef>
              <a:spcAft>
                <a:spcPct val="0"/>
              </a:spcAft>
            </a:pPr>
            <a:r>
              <a:rPr lang="fr-FR" altLang="fr-FR" sz="1200" dirty="0" err="1">
                <a:solidFill>
                  <a:srgbClr val="005CC5"/>
                </a:solidFill>
                <a:latin typeface="SFMono-Regular"/>
              </a:rPr>
              <a:t>Cmdlet</a:t>
            </a:r>
            <a:r>
              <a:rPr lang="fr-FR" altLang="fr-FR" sz="1200" dirty="0">
                <a:solidFill>
                  <a:srgbClr val="005CC5"/>
                </a:solidFill>
                <a:latin typeface="SFMono-Regular"/>
              </a:rPr>
              <a:t>          Set-</a:t>
            </a:r>
            <a:r>
              <a:rPr lang="fr-FR" altLang="fr-FR" sz="1200" dirty="0" err="1">
                <a:solidFill>
                  <a:srgbClr val="005CC5"/>
                </a:solidFill>
                <a:latin typeface="SFMono-Regular"/>
              </a:rPr>
              <a:t>GPRegistryValue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Espace réservé du contenu 2">
            <a:extLst>
              <a:ext uri="{FF2B5EF4-FFF2-40B4-BE49-F238E27FC236}">
                <a16:creationId xmlns:a16="http://schemas.microsoft.com/office/drawing/2014/main" id="{2D263086-50D7-4681-8C32-0B8616DD908F}"/>
              </a:ext>
            </a:extLst>
          </p:cNvPr>
          <p:cNvSpPr txBox="1">
            <a:spLocks/>
          </p:cNvSpPr>
          <p:nvPr/>
        </p:nvSpPr>
        <p:spPr>
          <a:xfrm>
            <a:off x="5536692" y="1917374"/>
            <a:ext cx="5181600" cy="4525919"/>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dirty="0"/>
              <a:t>33 </a:t>
            </a:r>
            <a:r>
              <a:rPr lang="fr-FR" sz="3600" dirty="0" err="1"/>
              <a:t>cmdlets</a:t>
            </a:r>
            <a:endParaRPr lang="fr-FR" sz="3600" dirty="0"/>
          </a:p>
          <a:p>
            <a:pPr lvl="1"/>
            <a:r>
              <a:rPr lang="fr-FR" sz="3200" dirty="0"/>
              <a:t>Créations,</a:t>
            </a:r>
          </a:p>
          <a:p>
            <a:pPr lvl="1"/>
            <a:r>
              <a:rPr lang="fr-FR" sz="3200" dirty="0"/>
              <a:t>Modifications,</a:t>
            </a:r>
          </a:p>
          <a:p>
            <a:pPr lvl="1"/>
            <a:r>
              <a:rPr lang="fr-FR" sz="3200" dirty="0"/>
              <a:t>Suppressions,</a:t>
            </a:r>
          </a:p>
          <a:p>
            <a:pPr lvl="1"/>
            <a:r>
              <a:rPr lang="fr-FR" sz="3200" dirty="0"/>
              <a:t>Sauvegarde</a:t>
            </a:r>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422455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0" y="130896"/>
            <a:ext cx="7424414" cy="663575"/>
          </a:xfrm>
        </p:spPr>
        <p:txBody>
          <a:bodyPr rtlCol="0" anchor="b">
            <a:noAutofit/>
          </a:bodyPr>
          <a:lstStyle/>
          <a:p>
            <a:pPr rtl="0"/>
            <a:r>
              <a:rPr lang="fr-FR" sz="3200" dirty="0"/>
              <a:t>Avec un module open source</a:t>
            </a:r>
            <a:endParaRPr lang="fr-FR" sz="3200" b="0" dirty="0"/>
          </a:p>
        </p:txBody>
      </p:sp>
      <p:pic>
        <p:nvPicPr>
          <p:cNvPr id="9" name="Image 8">
            <a:extLst>
              <a:ext uri="{FF2B5EF4-FFF2-40B4-BE49-F238E27FC236}">
                <a16:creationId xmlns:a16="http://schemas.microsoft.com/office/drawing/2014/main" id="{4B3003AC-6673-4488-BB08-A60B906A798A}"/>
              </a:ext>
            </a:extLst>
          </p:cNvPr>
          <p:cNvPicPr>
            <a:picLocks noChangeAspect="1"/>
          </p:cNvPicPr>
          <p:nvPr/>
        </p:nvPicPr>
        <p:blipFill rotWithShape="1">
          <a:blip r:embed="rId3"/>
          <a:srcRect l="10598" t="8451" r="12565" b="6727"/>
          <a:stretch/>
        </p:blipFill>
        <p:spPr>
          <a:xfrm>
            <a:off x="123286" y="1555591"/>
            <a:ext cx="626444" cy="637565"/>
          </a:xfrm>
          <a:prstGeom prst="ellipse">
            <a:avLst/>
          </a:prstGeom>
          <a:ln w="19050">
            <a:solidFill>
              <a:schemeClr val="accent1"/>
            </a:solidFill>
          </a:ln>
        </p:spPr>
      </p:pic>
      <p:sp>
        <p:nvSpPr>
          <p:cNvPr id="4" name="Rectangle 3">
            <a:extLst>
              <a:ext uri="{FF2B5EF4-FFF2-40B4-BE49-F238E27FC236}">
                <a16:creationId xmlns:a16="http://schemas.microsoft.com/office/drawing/2014/main" id="{9EC189C8-11F1-47B3-BDDA-258210240A25}"/>
              </a:ext>
            </a:extLst>
          </p:cNvPr>
          <p:cNvSpPr/>
          <p:nvPr/>
        </p:nvSpPr>
        <p:spPr>
          <a:xfrm>
            <a:off x="821374" y="1689707"/>
            <a:ext cx="4232825" cy="646331"/>
          </a:xfrm>
          <a:prstGeom prst="rect">
            <a:avLst/>
          </a:prstGeom>
        </p:spPr>
        <p:txBody>
          <a:bodyPr wrap="none">
            <a:spAutoFit/>
          </a:bodyPr>
          <a:lstStyle/>
          <a:p>
            <a:r>
              <a:rPr lang="fr-FR" dirty="0"/>
              <a:t>@NicolasBn44 </a:t>
            </a:r>
          </a:p>
          <a:p>
            <a:r>
              <a:rPr lang="fr-FR" dirty="0"/>
              <a:t> </a:t>
            </a:r>
            <a:r>
              <a:rPr lang="fr-FR" dirty="0">
                <a:hlinkClick r:id="rId4"/>
              </a:rPr>
              <a:t>https://github.com/NicolasBn/PSGPOTools</a:t>
            </a:r>
            <a:endParaRPr lang="fr-FR" dirty="0"/>
          </a:p>
        </p:txBody>
      </p:sp>
      <p:pic>
        <p:nvPicPr>
          <p:cNvPr id="6" name="Image 5">
            <a:extLst>
              <a:ext uri="{FF2B5EF4-FFF2-40B4-BE49-F238E27FC236}">
                <a16:creationId xmlns:a16="http://schemas.microsoft.com/office/drawing/2014/main" id="{4907338F-ABF3-428D-90B0-849E73A2599F}"/>
              </a:ext>
            </a:extLst>
          </p:cNvPr>
          <p:cNvPicPr>
            <a:picLocks noChangeAspect="1"/>
          </p:cNvPicPr>
          <p:nvPr/>
        </p:nvPicPr>
        <p:blipFill>
          <a:blip r:embed="rId5"/>
          <a:stretch>
            <a:fillRect/>
          </a:stretch>
        </p:blipFill>
        <p:spPr>
          <a:xfrm>
            <a:off x="5508314" y="1768210"/>
            <a:ext cx="6210209" cy="4588140"/>
          </a:xfrm>
          <a:prstGeom prst="rect">
            <a:avLst/>
          </a:prstGeom>
        </p:spPr>
      </p:pic>
      <p:sp>
        <p:nvSpPr>
          <p:cNvPr id="7" name="Rectangle 1">
            <a:extLst>
              <a:ext uri="{FF2B5EF4-FFF2-40B4-BE49-F238E27FC236}">
                <a16:creationId xmlns:a16="http://schemas.microsoft.com/office/drawing/2014/main" id="{B79DF3C3-EAA2-4FED-9FDD-64ECDCD14216}"/>
              </a:ext>
            </a:extLst>
          </p:cNvPr>
          <p:cNvSpPr>
            <a:spLocks noChangeArrowheads="1"/>
          </p:cNvSpPr>
          <p:nvPr/>
        </p:nvSpPr>
        <p:spPr bwMode="auto">
          <a:xfrm>
            <a:off x="135791" y="4038814"/>
            <a:ext cx="4918408" cy="24622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24292E"/>
                </a:solidFill>
                <a:effectLst/>
                <a:latin typeface="SFMono-Regular"/>
              </a:rPr>
              <a:t>PS</a:t>
            </a:r>
            <a:r>
              <a:rPr kumimoji="0" lang="fr-FR" altLang="fr-FR" sz="1600" b="0" i="0" u="none" strike="noStrike" cap="none" normalizeH="0" baseline="0" dirty="0">
                <a:ln>
                  <a:noFill/>
                </a:ln>
                <a:solidFill>
                  <a:srgbClr val="D73A49"/>
                </a:solidFill>
                <a:effectLst/>
                <a:latin typeface="SFMono-Regular"/>
              </a:rPr>
              <a:t>&gt;</a:t>
            </a:r>
            <a:r>
              <a:rPr kumimoji="0" lang="fr-FR" altLang="fr-FR" sz="1600" b="0" i="0" u="none" strike="noStrike" cap="none" normalizeH="0" baseline="0" dirty="0">
                <a:ln>
                  <a:noFill/>
                </a:ln>
                <a:solidFill>
                  <a:srgbClr val="24292E"/>
                </a:solidFill>
                <a:effectLst/>
                <a:latin typeface="SFMono-Regular"/>
              </a:rPr>
              <a:t> </a:t>
            </a:r>
            <a:r>
              <a:rPr kumimoji="0" lang="fr-FR" altLang="fr-FR" sz="1600" b="0" i="0" u="none" strike="noStrike" cap="none" normalizeH="0" baseline="0" dirty="0">
                <a:ln>
                  <a:noFill/>
                </a:ln>
                <a:solidFill>
                  <a:srgbClr val="005CC5"/>
                </a:solidFill>
                <a:effectLst/>
                <a:latin typeface="SFMono-Regular"/>
              </a:rPr>
              <a:t>Install-Module</a:t>
            </a:r>
            <a:r>
              <a:rPr kumimoji="0" lang="fr-FR" altLang="fr-FR" sz="1600" b="0" i="0" u="none" strike="noStrike" cap="none" normalizeH="0" baseline="0" dirty="0">
                <a:ln>
                  <a:noFill/>
                </a:ln>
                <a:solidFill>
                  <a:srgbClr val="24292E"/>
                </a:solidFill>
                <a:effectLst/>
                <a:latin typeface="SFMono-Regular"/>
              </a:rPr>
              <a:t> </a:t>
            </a:r>
            <a:r>
              <a:rPr kumimoji="0" lang="fr-FR" altLang="fr-FR" sz="1600" b="0" i="0" u="none" strike="noStrike" cap="none" normalizeH="0" baseline="0" dirty="0">
                <a:ln>
                  <a:noFill/>
                </a:ln>
                <a:solidFill>
                  <a:srgbClr val="D73A49"/>
                </a:solidFill>
                <a:effectLst/>
                <a:latin typeface="SFMono-Regular"/>
              </a:rPr>
              <a:t>-</a:t>
            </a:r>
            <a:r>
              <a:rPr kumimoji="0" lang="fr-FR" altLang="fr-FR" sz="1600" b="0" i="0" u="none" strike="noStrike" cap="none" normalizeH="0" baseline="0" dirty="0">
                <a:ln>
                  <a:noFill/>
                </a:ln>
                <a:solidFill>
                  <a:srgbClr val="24292E"/>
                </a:solidFill>
                <a:effectLst/>
                <a:latin typeface="SFMono-Regular"/>
              </a:rPr>
              <a:t>Name </a:t>
            </a:r>
            <a:r>
              <a:rPr kumimoji="0" lang="fr-FR" altLang="fr-FR" sz="1600" b="0" i="0" u="none" strike="noStrike" cap="none" normalizeH="0" baseline="0" dirty="0" err="1">
                <a:ln>
                  <a:noFill/>
                </a:ln>
                <a:solidFill>
                  <a:srgbClr val="24292E"/>
                </a:solidFill>
                <a:effectLst/>
                <a:latin typeface="SFMono-Regular"/>
              </a:rPr>
              <a:t>PSGPOTools</a:t>
            </a:r>
            <a:r>
              <a:rPr kumimoji="0" lang="fr-FR" altLang="fr-FR" sz="1600" b="0" i="0" u="none" strike="noStrike" cap="none" normalizeH="0" baseline="0" dirty="0">
                <a:ln>
                  <a:noFill/>
                </a:ln>
                <a:solidFill>
                  <a:srgbClr val="24292E"/>
                </a:solidFill>
                <a:effectLst/>
                <a:latin typeface="SFMono-Regular"/>
              </a:rPr>
              <a:t> </a:t>
            </a:r>
            <a:r>
              <a:rPr kumimoji="0" lang="fr-FR" altLang="fr-FR" sz="1600" b="0" i="0" u="none" strike="noStrike" cap="none" normalizeH="0" baseline="0" dirty="0">
                <a:ln>
                  <a:noFill/>
                </a:ln>
                <a:solidFill>
                  <a:srgbClr val="D73A49"/>
                </a:solidFill>
                <a:effectLst/>
                <a:latin typeface="SFMono-Regular"/>
              </a:rPr>
              <a:t>-</a:t>
            </a:r>
            <a:r>
              <a:rPr kumimoji="0" lang="fr-FR" altLang="fr-FR" sz="1600" b="0" i="0" u="none" strike="noStrike" cap="none" normalizeH="0" baseline="0" dirty="0" err="1">
                <a:ln>
                  <a:noFill/>
                </a:ln>
                <a:solidFill>
                  <a:srgbClr val="24292E"/>
                </a:solidFill>
                <a:effectLst/>
                <a:latin typeface="SFMono-Regular"/>
              </a:rPr>
              <a:t>AllowPrerelease</a:t>
            </a:r>
            <a:r>
              <a:rPr kumimoji="0" lang="fr-FR" altLang="fr-FR" sz="1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15" name="Image 14">
            <a:extLst>
              <a:ext uri="{FF2B5EF4-FFF2-40B4-BE49-F238E27FC236}">
                <a16:creationId xmlns:a16="http://schemas.microsoft.com/office/drawing/2014/main" id="{728D473E-D8CE-442B-A864-9708A32D38CC}"/>
              </a:ext>
            </a:extLst>
          </p:cNvPr>
          <p:cNvPicPr>
            <a:picLocks noChangeAspect="1"/>
          </p:cNvPicPr>
          <p:nvPr/>
        </p:nvPicPr>
        <p:blipFill rotWithShape="1">
          <a:blip r:embed="rId6"/>
          <a:srcRect l="34988" t="23205" r="34987" b="24829"/>
          <a:stretch/>
        </p:blipFill>
        <p:spPr>
          <a:xfrm>
            <a:off x="11332970" y="173031"/>
            <a:ext cx="507161" cy="507161"/>
          </a:xfrm>
          <a:prstGeom prst="roundRect">
            <a:avLst>
              <a:gd name="adj" fmla="val 19956"/>
            </a:avLst>
          </a:prstGeom>
        </p:spPr>
      </p:pic>
    </p:spTree>
    <p:extLst>
      <p:ext uri="{BB962C8B-B14F-4D97-AF65-F5344CB8AC3E}">
        <p14:creationId xmlns:p14="http://schemas.microsoft.com/office/powerpoint/2010/main" val="182179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2FF8765-054D-483C-ADB3-3DC8524AAB09}"/>
              </a:ext>
            </a:extLst>
          </p:cNvPr>
          <p:cNvSpPr txBox="1"/>
          <p:nvPr/>
        </p:nvSpPr>
        <p:spPr>
          <a:xfrm>
            <a:off x="737270" y="1087318"/>
            <a:ext cx="2687595" cy="369332"/>
          </a:xfrm>
          <a:prstGeom prst="rect">
            <a:avLst/>
          </a:prstGeom>
          <a:noFill/>
        </p:spPr>
        <p:txBody>
          <a:bodyPr wrap="none" rtlCol="0">
            <a:spAutoFit/>
          </a:bodyPr>
          <a:lstStyle/>
          <a:p>
            <a:r>
              <a:rPr lang="fr-FR" dirty="0"/>
              <a:t>Démonstration PowerShell</a:t>
            </a:r>
          </a:p>
        </p:txBody>
      </p:sp>
      <p:pic>
        <p:nvPicPr>
          <p:cNvPr id="9" name="Image 8">
            <a:extLst>
              <a:ext uri="{FF2B5EF4-FFF2-40B4-BE49-F238E27FC236}">
                <a16:creationId xmlns:a16="http://schemas.microsoft.com/office/drawing/2014/main" id="{4B3003AC-6673-4488-BB08-A60B906A798A}"/>
              </a:ext>
            </a:extLst>
          </p:cNvPr>
          <p:cNvPicPr>
            <a:picLocks noChangeAspect="1"/>
          </p:cNvPicPr>
          <p:nvPr/>
        </p:nvPicPr>
        <p:blipFill rotWithShape="1">
          <a:blip r:embed="rId3"/>
          <a:srcRect l="10598" t="8451" r="12565" b="6727"/>
          <a:stretch/>
        </p:blipFill>
        <p:spPr>
          <a:xfrm>
            <a:off x="3932026" y="941960"/>
            <a:ext cx="626444" cy="637565"/>
          </a:xfrm>
          <a:prstGeom prst="ellipse">
            <a:avLst/>
          </a:prstGeom>
          <a:ln w="19050">
            <a:solidFill>
              <a:schemeClr val="accent1"/>
            </a:solidFill>
          </a:ln>
        </p:spPr>
      </p:pic>
      <p:pic>
        <p:nvPicPr>
          <p:cNvPr id="10" name="Image 9">
            <a:extLst>
              <a:ext uri="{FF2B5EF4-FFF2-40B4-BE49-F238E27FC236}">
                <a16:creationId xmlns:a16="http://schemas.microsoft.com/office/drawing/2014/main" id="{00733B73-9D8F-4E48-B2B3-3DDE92157F53}"/>
              </a:ext>
            </a:extLst>
          </p:cNvPr>
          <p:cNvPicPr>
            <a:picLocks noChangeAspect="1"/>
          </p:cNvPicPr>
          <p:nvPr/>
        </p:nvPicPr>
        <p:blipFill rotWithShape="1">
          <a:blip r:embed="rId4"/>
          <a:srcRect l="34988" t="23205" r="34987" b="24829"/>
          <a:stretch/>
        </p:blipFill>
        <p:spPr>
          <a:xfrm>
            <a:off x="230109" y="1018402"/>
            <a:ext cx="507161" cy="507161"/>
          </a:xfrm>
          <a:prstGeom prst="roundRect">
            <a:avLst>
              <a:gd name="adj" fmla="val 19956"/>
            </a:avLst>
          </a:prstGeom>
        </p:spPr>
      </p:pic>
      <p:sp>
        <p:nvSpPr>
          <p:cNvPr id="4" name="Rectangle 3">
            <a:extLst>
              <a:ext uri="{FF2B5EF4-FFF2-40B4-BE49-F238E27FC236}">
                <a16:creationId xmlns:a16="http://schemas.microsoft.com/office/drawing/2014/main" id="{9EC189C8-11F1-47B3-BDDA-258210240A25}"/>
              </a:ext>
            </a:extLst>
          </p:cNvPr>
          <p:cNvSpPr/>
          <p:nvPr/>
        </p:nvSpPr>
        <p:spPr>
          <a:xfrm>
            <a:off x="4558470" y="1059984"/>
            <a:ext cx="1569023" cy="369332"/>
          </a:xfrm>
          <a:prstGeom prst="rect">
            <a:avLst/>
          </a:prstGeom>
        </p:spPr>
        <p:txBody>
          <a:bodyPr wrap="square">
            <a:spAutoFit/>
          </a:bodyPr>
          <a:lstStyle/>
          <a:p>
            <a:r>
              <a:rPr lang="fr-FR" dirty="0"/>
              <a:t>@NicolasBn44 </a:t>
            </a:r>
          </a:p>
        </p:txBody>
      </p:sp>
      <p:pic>
        <p:nvPicPr>
          <p:cNvPr id="11" name="Image 10">
            <a:extLst>
              <a:ext uri="{FF2B5EF4-FFF2-40B4-BE49-F238E27FC236}">
                <a16:creationId xmlns:a16="http://schemas.microsoft.com/office/drawing/2014/main" id="{E1EB2716-E2FB-4E4C-93FE-618A749C7DE2}"/>
              </a:ext>
            </a:extLst>
          </p:cNvPr>
          <p:cNvPicPr>
            <a:picLocks noChangeAspect="1"/>
          </p:cNvPicPr>
          <p:nvPr/>
        </p:nvPicPr>
        <p:blipFill>
          <a:blip r:embed="rId5"/>
          <a:stretch>
            <a:fillRect/>
          </a:stretch>
        </p:blipFill>
        <p:spPr>
          <a:xfrm>
            <a:off x="253638" y="1702400"/>
            <a:ext cx="11677095" cy="5089232"/>
          </a:xfrm>
          <a:prstGeom prst="rect">
            <a:avLst/>
          </a:prstGeom>
        </p:spPr>
      </p:pic>
      <p:pic>
        <p:nvPicPr>
          <p:cNvPr id="13" name="Image 12">
            <a:extLst>
              <a:ext uri="{FF2B5EF4-FFF2-40B4-BE49-F238E27FC236}">
                <a16:creationId xmlns:a16="http://schemas.microsoft.com/office/drawing/2014/main" id="{6DA576A7-9E89-411F-8B1C-55F9921FAC74}"/>
              </a:ext>
            </a:extLst>
          </p:cNvPr>
          <p:cNvPicPr>
            <a:picLocks noChangeAspect="1"/>
          </p:cNvPicPr>
          <p:nvPr/>
        </p:nvPicPr>
        <p:blipFill rotWithShape="1">
          <a:blip r:embed="rId4"/>
          <a:srcRect l="34988" t="23205" r="34987" b="24829"/>
          <a:stretch/>
        </p:blipFill>
        <p:spPr>
          <a:xfrm>
            <a:off x="11332970" y="173031"/>
            <a:ext cx="507161" cy="507161"/>
          </a:xfrm>
          <a:prstGeom prst="roundRect">
            <a:avLst>
              <a:gd name="adj" fmla="val 19956"/>
            </a:avLst>
          </a:prstGeom>
        </p:spPr>
      </p:pic>
      <p:sp>
        <p:nvSpPr>
          <p:cNvPr id="15" name="Titre 13">
            <a:extLst>
              <a:ext uri="{FF2B5EF4-FFF2-40B4-BE49-F238E27FC236}">
                <a16:creationId xmlns:a16="http://schemas.microsoft.com/office/drawing/2014/main" id="{F2E76FA7-DB98-460D-99F5-CB05D2CC97A1}"/>
              </a:ext>
            </a:extLst>
          </p:cNvPr>
          <p:cNvSpPr txBox="1">
            <a:spLocks/>
          </p:cNvSpPr>
          <p:nvPr/>
        </p:nvSpPr>
        <p:spPr>
          <a:xfrm>
            <a:off x="0" y="130896"/>
            <a:ext cx="7424414" cy="663575"/>
          </a:xfrm>
          <a:prstGeom prst="rect">
            <a:avLst/>
          </a:prstGeom>
        </p:spPr>
        <p:txBody>
          <a:bodyPr vert="horz" lIns="91440" tIns="45720" rIns="9144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3200"/>
              <a:t>Avec un module open source c’est mieux ;)</a:t>
            </a:r>
            <a:endParaRPr lang="fr-FR" sz="3200" b="0" dirty="0"/>
          </a:p>
        </p:txBody>
      </p:sp>
    </p:spTree>
    <p:extLst>
      <p:ext uri="{BB962C8B-B14F-4D97-AF65-F5344CB8AC3E}">
        <p14:creationId xmlns:p14="http://schemas.microsoft.com/office/powerpoint/2010/main" val="345478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descr="Une image contenant capture d’écran&#10;&#10;Description générée automatiquement">
            <a:extLst>
              <a:ext uri="{FF2B5EF4-FFF2-40B4-BE49-F238E27FC236}">
                <a16:creationId xmlns:a16="http://schemas.microsoft.com/office/drawing/2014/main" id="{614EB277-DB22-4952-8729-26E57A286001}"/>
              </a:ext>
            </a:extLst>
          </p:cNvPr>
          <p:cNvPicPr>
            <a:picLocks noGrp="1" noChangeAspect="1"/>
          </p:cNvPicPr>
          <p:nvPr>
            <p:ph type="pic" sz="quarter" idx="13"/>
          </p:nvPr>
        </p:nvPicPr>
        <p:blipFill>
          <a:blip r:embed="rId3"/>
          <a:srcRect t="1734" b="1734"/>
          <a:stretch>
            <a:fillRect/>
          </a:stretch>
        </p:blipFill>
        <p:spPr>
          <a:effectLst>
            <a:softEdge rad="31750"/>
          </a:effectLst>
        </p:spPr>
      </p:pic>
      <p:sp>
        <p:nvSpPr>
          <p:cNvPr id="11" name="Titre 10">
            <a:extLst>
              <a:ext uri="{FF2B5EF4-FFF2-40B4-BE49-F238E27FC236}">
                <a16:creationId xmlns:a16="http://schemas.microsoft.com/office/drawing/2014/main" id="{69D4BCF2-C773-495F-A4D5-860FB6A2FA91}"/>
              </a:ext>
            </a:extLst>
          </p:cNvPr>
          <p:cNvSpPr>
            <a:spLocks noGrp="1"/>
          </p:cNvSpPr>
          <p:nvPr>
            <p:ph type="title"/>
          </p:nvPr>
        </p:nvSpPr>
        <p:spPr>
          <a:xfrm>
            <a:off x="2397579" y="3092452"/>
            <a:ext cx="8333222" cy="939798"/>
          </a:xfrm>
        </p:spPr>
        <p:txBody>
          <a:bodyPr rtlCol="0"/>
          <a:lstStyle/>
          <a:p>
            <a:pPr algn="ctr" rtl="0"/>
            <a:r>
              <a:rPr lang="fr-FR" b="0" dirty="0">
                <a:latin typeface="Calibri Light" panose="020F0302020204030204" pitchFamily="34" charset="0"/>
                <a:cs typeface="Calibri Light" panose="020F0302020204030204" pitchFamily="34" charset="0"/>
              </a:rPr>
              <a:t>Powershell  1…2…3… Action….</a:t>
            </a:r>
            <a:endParaRPr lang="fr-FR" b="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09224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157116" y="260405"/>
            <a:ext cx="7096125" cy="663575"/>
          </a:xfrm>
        </p:spPr>
        <p:txBody>
          <a:bodyPr rtlCol="0" anchor="b">
            <a:normAutofit/>
          </a:bodyPr>
          <a:lstStyle/>
          <a:p>
            <a:pPr rtl="0"/>
            <a:r>
              <a:rPr lang="fr-FR" dirty="0"/>
              <a:t>Powershell les démos</a:t>
            </a:r>
            <a:endParaRPr lang="fr-FR" b="0" dirty="0"/>
          </a:p>
        </p:txBody>
      </p:sp>
      <p:pic>
        <p:nvPicPr>
          <p:cNvPr id="10" name="Image 9">
            <a:extLst>
              <a:ext uri="{FF2B5EF4-FFF2-40B4-BE49-F238E27FC236}">
                <a16:creationId xmlns:a16="http://schemas.microsoft.com/office/drawing/2014/main" id="{00733B73-9D8F-4E48-B2B3-3DDE92157F53}"/>
              </a:ext>
            </a:extLst>
          </p:cNvPr>
          <p:cNvPicPr>
            <a:picLocks noChangeAspect="1"/>
          </p:cNvPicPr>
          <p:nvPr/>
        </p:nvPicPr>
        <p:blipFill rotWithShape="1">
          <a:blip r:embed="rId3"/>
          <a:srcRect l="34988" t="23205" r="34987" b="24829"/>
          <a:stretch/>
        </p:blipFill>
        <p:spPr>
          <a:xfrm>
            <a:off x="11332970" y="173031"/>
            <a:ext cx="507161" cy="507161"/>
          </a:xfrm>
          <a:prstGeom prst="roundRect">
            <a:avLst>
              <a:gd name="adj" fmla="val 19956"/>
            </a:avLst>
          </a:prstGeom>
        </p:spPr>
      </p:pic>
      <p:sp>
        <p:nvSpPr>
          <p:cNvPr id="11" name="Espace réservé du contenu 2">
            <a:extLst>
              <a:ext uri="{FF2B5EF4-FFF2-40B4-BE49-F238E27FC236}">
                <a16:creationId xmlns:a16="http://schemas.microsoft.com/office/drawing/2014/main" id="{2D263086-50D7-4681-8C32-0B8616DD908F}"/>
              </a:ext>
            </a:extLst>
          </p:cNvPr>
          <p:cNvSpPr txBox="1">
            <a:spLocks/>
          </p:cNvSpPr>
          <p:nvPr/>
        </p:nvSpPr>
        <p:spPr>
          <a:xfrm>
            <a:off x="157116" y="1304815"/>
            <a:ext cx="5181600" cy="4525919"/>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dirty="0"/>
              <a:t>Lister les GPO</a:t>
            </a:r>
          </a:p>
          <a:p>
            <a:endParaRPr lang="fr-FR" sz="3600" dirty="0"/>
          </a:p>
          <a:p>
            <a:endParaRPr lang="fr-FR" sz="3600" dirty="0"/>
          </a:p>
          <a:p>
            <a:endParaRPr lang="fr-FR" sz="3600" dirty="0"/>
          </a:p>
          <a:p>
            <a:r>
              <a:rPr lang="fr-FR" sz="3600" dirty="0"/>
              <a:t>Création d’une GPO</a:t>
            </a:r>
          </a:p>
          <a:p>
            <a:pPr marL="0" indent="0">
              <a:buFont typeface="Arial" panose="020B0604020202020204" pitchFamily="34" charset="0"/>
              <a:buNone/>
            </a:pPr>
            <a:endParaRPr lang="fr-FR" sz="3600" dirty="0"/>
          </a:p>
        </p:txBody>
      </p:sp>
      <p:sp>
        <p:nvSpPr>
          <p:cNvPr id="6" name="Rectangle 1">
            <a:extLst>
              <a:ext uri="{FF2B5EF4-FFF2-40B4-BE49-F238E27FC236}">
                <a16:creationId xmlns:a16="http://schemas.microsoft.com/office/drawing/2014/main" id="{008AEEC9-8A5F-41D0-8539-50F7C9F430C2}"/>
              </a:ext>
            </a:extLst>
          </p:cNvPr>
          <p:cNvSpPr>
            <a:spLocks noChangeArrowheads="1"/>
          </p:cNvSpPr>
          <p:nvPr/>
        </p:nvSpPr>
        <p:spPr bwMode="auto">
          <a:xfrm>
            <a:off x="604084" y="2205345"/>
            <a:ext cx="9010432" cy="307777"/>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lvl="0" eaLnBrk="0" fontAlgn="base" hangingPunct="0">
              <a:spcBef>
                <a:spcPct val="0"/>
              </a:spcBef>
              <a:spcAft>
                <a:spcPct val="0"/>
              </a:spcAft>
            </a:pPr>
            <a:r>
              <a:rPr kumimoji="0" lang="fr-FR" altLang="fr-FR" sz="2000" b="0" i="0" u="none" strike="noStrike" cap="none" normalizeH="0" baseline="0" dirty="0">
                <a:ln>
                  <a:noFill/>
                </a:ln>
                <a:solidFill>
                  <a:srgbClr val="24292E"/>
                </a:solidFill>
                <a:effectLst/>
                <a:latin typeface="SFMono-Regular"/>
              </a:rPr>
              <a:t>PS</a:t>
            </a:r>
            <a:r>
              <a:rPr kumimoji="0" lang="fr-FR" altLang="fr-FR" sz="2000" b="0" i="0" u="none" strike="noStrike" cap="none" normalizeH="0" baseline="0" dirty="0">
                <a:ln>
                  <a:noFill/>
                </a:ln>
                <a:solidFill>
                  <a:srgbClr val="D73A49"/>
                </a:solidFill>
                <a:effectLst/>
                <a:latin typeface="SFMono-Regular"/>
              </a:rPr>
              <a:t>&gt; </a:t>
            </a:r>
            <a:r>
              <a:rPr kumimoji="0" lang="fr-FR" altLang="fr-FR" sz="2000" b="0" i="0" u="none" strike="noStrike" cap="none" normalizeH="0" baseline="0" dirty="0" err="1">
                <a:ln>
                  <a:noFill/>
                </a:ln>
                <a:solidFill>
                  <a:schemeClr val="accent1"/>
                </a:solidFill>
                <a:effectLst/>
                <a:latin typeface="SFMono-Regular"/>
              </a:rPr>
              <a:t>Get</a:t>
            </a:r>
            <a:r>
              <a:rPr kumimoji="0" lang="fr-FR" altLang="fr-FR" sz="2000" b="0" i="0" u="none" strike="noStrike" cap="none" normalizeH="0" baseline="0" dirty="0">
                <a:ln>
                  <a:noFill/>
                </a:ln>
                <a:solidFill>
                  <a:schemeClr val="accent1"/>
                </a:solidFill>
                <a:effectLst/>
                <a:latin typeface="SFMono-Regular"/>
              </a:rPr>
              <a:t>-GPO –All</a:t>
            </a:r>
          </a:p>
        </p:txBody>
      </p:sp>
      <p:sp>
        <p:nvSpPr>
          <p:cNvPr id="8" name="Rectangle 1">
            <a:extLst>
              <a:ext uri="{FF2B5EF4-FFF2-40B4-BE49-F238E27FC236}">
                <a16:creationId xmlns:a16="http://schemas.microsoft.com/office/drawing/2014/main" id="{AC932C3F-3B3E-453C-B6D8-4A242DE0ED17}"/>
              </a:ext>
            </a:extLst>
          </p:cNvPr>
          <p:cNvSpPr>
            <a:spLocks noChangeArrowheads="1"/>
          </p:cNvSpPr>
          <p:nvPr/>
        </p:nvSpPr>
        <p:spPr bwMode="auto">
          <a:xfrm>
            <a:off x="604084" y="2893957"/>
            <a:ext cx="9010432" cy="307777"/>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lvl="0" eaLnBrk="0" fontAlgn="base" hangingPunct="0">
              <a:spcBef>
                <a:spcPct val="0"/>
              </a:spcBef>
              <a:spcAft>
                <a:spcPct val="0"/>
              </a:spcAft>
            </a:pPr>
            <a:r>
              <a:rPr kumimoji="0" lang="fr-FR" altLang="fr-FR" sz="2000" b="0" i="0" u="none" strike="noStrike" cap="none" normalizeH="0" baseline="0" dirty="0">
                <a:ln>
                  <a:noFill/>
                </a:ln>
                <a:solidFill>
                  <a:srgbClr val="24292E"/>
                </a:solidFill>
                <a:effectLst/>
                <a:latin typeface="SFMono-Regular"/>
              </a:rPr>
              <a:t>PS</a:t>
            </a:r>
            <a:r>
              <a:rPr kumimoji="0" lang="fr-FR" altLang="fr-FR" sz="2000" b="0" i="0" u="none" strike="noStrike" cap="none" normalizeH="0" baseline="0" dirty="0">
                <a:ln>
                  <a:noFill/>
                </a:ln>
                <a:solidFill>
                  <a:srgbClr val="D73A49"/>
                </a:solidFill>
                <a:effectLst/>
                <a:latin typeface="SFMono-Regular"/>
              </a:rPr>
              <a:t>&gt; </a:t>
            </a:r>
            <a:r>
              <a:rPr kumimoji="0" lang="fr-FR" altLang="fr-FR" sz="2000" b="0" i="0" u="none" strike="noStrike" cap="none" normalizeH="0" baseline="0" dirty="0" err="1">
                <a:ln>
                  <a:noFill/>
                </a:ln>
                <a:solidFill>
                  <a:schemeClr val="accent1"/>
                </a:solidFill>
                <a:effectLst/>
                <a:latin typeface="SFMono-Regular"/>
              </a:rPr>
              <a:t>Get</a:t>
            </a:r>
            <a:r>
              <a:rPr kumimoji="0" lang="fr-FR" altLang="fr-FR" sz="2000" b="0" i="0" u="none" strike="noStrike" cap="none" normalizeH="0" baseline="0" dirty="0">
                <a:ln>
                  <a:noFill/>
                </a:ln>
                <a:solidFill>
                  <a:schemeClr val="accent1"/>
                </a:solidFill>
                <a:effectLst/>
                <a:latin typeface="SFMono-Regular"/>
              </a:rPr>
              <a:t>-GPO -</a:t>
            </a:r>
            <a:r>
              <a:rPr kumimoji="0" lang="fr-FR" altLang="fr-FR" sz="2000" b="0" i="0" u="none" strike="noStrike" cap="none" normalizeH="0" baseline="0" dirty="0" err="1">
                <a:ln>
                  <a:noFill/>
                </a:ln>
                <a:solidFill>
                  <a:schemeClr val="accent1"/>
                </a:solidFill>
                <a:effectLst/>
                <a:latin typeface="SFMono-Regular"/>
              </a:rPr>
              <a:t>name</a:t>
            </a:r>
            <a:r>
              <a:rPr kumimoji="0" lang="fr-FR" altLang="fr-FR" sz="2000" b="0" i="0" u="none" strike="noStrike" cap="none" normalizeH="0" baseline="0" dirty="0">
                <a:ln>
                  <a:noFill/>
                </a:ln>
                <a:solidFill>
                  <a:schemeClr val="accent1"/>
                </a:solidFill>
                <a:effectLst/>
                <a:latin typeface="SFMono-Regular"/>
              </a:rPr>
              <a:t>  </a:t>
            </a:r>
            <a:r>
              <a:rPr lang="fr-FR" altLang="fr-FR" sz="2000" dirty="0">
                <a:solidFill>
                  <a:schemeClr val="accent1"/>
                </a:solidFill>
                <a:latin typeface="Abadi" panose="020B0604020104020204" pitchFamily="34" charset="0"/>
              </a:rPr>
              <a:t>"</a:t>
            </a:r>
            <a:r>
              <a:rPr lang="fr-FR" altLang="fr-FR" sz="2000" dirty="0">
                <a:solidFill>
                  <a:schemeClr val="accent1"/>
                </a:solidFill>
                <a:latin typeface="Abadi" panose="020B0604020202020204" pitchFamily="34" charset="0"/>
              </a:rPr>
              <a:t> </a:t>
            </a:r>
            <a:r>
              <a:rPr lang="fr-FR" altLang="fr-FR" sz="2000" dirty="0">
                <a:solidFill>
                  <a:schemeClr val="accent1"/>
                </a:solidFill>
                <a:latin typeface="SFMono-Regular"/>
              </a:rPr>
              <a:t>LAPS_IT </a:t>
            </a:r>
            <a:r>
              <a:rPr lang="fr-FR" altLang="fr-FR" sz="2000" dirty="0">
                <a:solidFill>
                  <a:schemeClr val="accent1"/>
                </a:solidFill>
                <a:latin typeface="Abadi" panose="020B0604020104020204" pitchFamily="34" charset="0"/>
              </a:rPr>
              <a:t>"</a:t>
            </a:r>
            <a:r>
              <a:rPr lang="fr-FR" altLang="fr-FR" sz="2000" dirty="0">
                <a:solidFill>
                  <a:schemeClr val="accent1"/>
                </a:solidFill>
                <a:latin typeface="Abadi" panose="020B0604020202020204" pitchFamily="34" charset="0"/>
              </a:rPr>
              <a:t> </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F13906CA-9B5B-455F-86C7-8BDFA2362312}"/>
              </a:ext>
            </a:extLst>
          </p:cNvPr>
          <p:cNvSpPr>
            <a:spLocks noChangeArrowheads="1"/>
          </p:cNvSpPr>
          <p:nvPr/>
        </p:nvSpPr>
        <p:spPr bwMode="auto">
          <a:xfrm>
            <a:off x="604084" y="4617704"/>
            <a:ext cx="9010432" cy="307777"/>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lvl="0" eaLnBrk="0" fontAlgn="base" hangingPunct="0">
              <a:spcBef>
                <a:spcPct val="0"/>
              </a:spcBef>
              <a:spcAft>
                <a:spcPct val="0"/>
              </a:spcAft>
            </a:pPr>
            <a:r>
              <a:rPr kumimoji="0" lang="fr-FR" altLang="fr-FR" sz="2000" b="0" i="0" u="none" strike="noStrike" cap="none" normalizeH="0" baseline="0" dirty="0">
                <a:ln>
                  <a:noFill/>
                </a:ln>
                <a:solidFill>
                  <a:srgbClr val="24292E"/>
                </a:solidFill>
                <a:effectLst/>
                <a:latin typeface="SFMono-Regular"/>
              </a:rPr>
              <a:t>PS</a:t>
            </a:r>
            <a:r>
              <a:rPr kumimoji="0" lang="fr-FR" altLang="fr-FR" sz="2000" b="0" i="0" u="none" strike="noStrike" cap="none" normalizeH="0" baseline="0" dirty="0">
                <a:ln>
                  <a:noFill/>
                </a:ln>
                <a:solidFill>
                  <a:srgbClr val="D73A49"/>
                </a:solidFill>
                <a:effectLst/>
                <a:latin typeface="SFMono-Regular"/>
              </a:rPr>
              <a:t>&gt; </a:t>
            </a:r>
            <a:r>
              <a:rPr kumimoji="0" lang="fr-FR" altLang="fr-FR" sz="2000" b="0" i="0" u="none" strike="noStrike" cap="none" normalizeH="0" baseline="0" dirty="0">
                <a:ln>
                  <a:noFill/>
                </a:ln>
                <a:solidFill>
                  <a:schemeClr val="accent1"/>
                </a:solidFill>
                <a:effectLst/>
                <a:latin typeface="SFMono-Regular"/>
              </a:rPr>
              <a:t>New-GPO -</a:t>
            </a:r>
            <a:r>
              <a:rPr kumimoji="0" lang="fr-FR" altLang="fr-FR" sz="2000" b="0" i="0" u="none" strike="noStrike" cap="none" normalizeH="0" baseline="0" dirty="0" err="1">
                <a:ln>
                  <a:noFill/>
                </a:ln>
                <a:solidFill>
                  <a:schemeClr val="accent1"/>
                </a:solidFill>
                <a:effectLst/>
                <a:latin typeface="SFMono-Regular"/>
              </a:rPr>
              <a:t>name</a:t>
            </a:r>
            <a:r>
              <a:rPr kumimoji="0" lang="fr-FR" altLang="fr-FR" sz="2000" b="0" i="0" u="none" strike="noStrike" cap="none" normalizeH="0" baseline="0" dirty="0">
                <a:ln>
                  <a:noFill/>
                </a:ln>
                <a:solidFill>
                  <a:schemeClr val="accent1"/>
                </a:solidFill>
                <a:effectLst/>
                <a:latin typeface="SFMono-Regular"/>
              </a:rPr>
              <a:t>  </a:t>
            </a:r>
            <a:r>
              <a:rPr lang="fr-FR" altLang="fr-FR" sz="2000" dirty="0">
                <a:solidFill>
                  <a:schemeClr val="accent1"/>
                </a:solidFill>
                <a:latin typeface="Abadi" panose="020B0604020104020204" pitchFamily="34" charset="0"/>
              </a:rPr>
              <a:t>"</a:t>
            </a:r>
            <a:r>
              <a:rPr lang="fr-FR" altLang="fr-FR" sz="2000" dirty="0">
                <a:solidFill>
                  <a:schemeClr val="accent1"/>
                </a:solidFill>
                <a:latin typeface="Abadi" panose="020B0604020202020204" pitchFamily="34" charset="0"/>
              </a:rPr>
              <a:t> </a:t>
            </a:r>
            <a:r>
              <a:rPr lang="fr-FR" altLang="fr-FR" sz="2000" dirty="0">
                <a:solidFill>
                  <a:schemeClr val="accent1"/>
                </a:solidFill>
                <a:latin typeface="SFMono-Regular"/>
              </a:rPr>
              <a:t>FRSPUG </a:t>
            </a:r>
            <a:r>
              <a:rPr lang="fr-FR" altLang="fr-FR" sz="2000" dirty="0">
                <a:solidFill>
                  <a:schemeClr val="accent1"/>
                </a:solidFill>
                <a:latin typeface="Abadi" panose="020B0604020104020204" pitchFamily="34" charset="0"/>
              </a:rPr>
              <a:t>"  </a:t>
            </a:r>
            <a:r>
              <a:rPr lang="fr-FR" altLang="fr-FR" sz="2000" dirty="0">
                <a:solidFill>
                  <a:schemeClr val="accent1"/>
                </a:solidFill>
                <a:latin typeface="Abadi" panose="020B0604020202020204" pitchFamily="34" charset="0"/>
              </a:rPr>
              <a:t> </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B4AEF4C5-E7AC-438A-BDA5-3997D076E5F1}"/>
              </a:ext>
            </a:extLst>
          </p:cNvPr>
          <p:cNvSpPr>
            <a:spLocks noChangeArrowheads="1"/>
          </p:cNvSpPr>
          <p:nvPr/>
        </p:nvSpPr>
        <p:spPr bwMode="auto">
          <a:xfrm>
            <a:off x="604084" y="5257090"/>
            <a:ext cx="9010432" cy="307777"/>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eaLnBrk="0" fontAlgn="base" hangingPunct="0">
              <a:spcBef>
                <a:spcPct val="0"/>
              </a:spcBef>
              <a:spcAft>
                <a:spcPct val="0"/>
              </a:spcAft>
            </a:pPr>
            <a:r>
              <a:rPr kumimoji="0" lang="fr-FR" altLang="fr-FR" sz="2000" b="0" i="0" u="none" strike="noStrike" cap="none" normalizeH="0" baseline="0" dirty="0">
                <a:ln>
                  <a:noFill/>
                </a:ln>
                <a:solidFill>
                  <a:srgbClr val="24292E"/>
                </a:solidFill>
                <a:effectLst/>
                <a:latin typeface="SFMono-Regular"/>
              </a:rPr>
              <a:t>PS</a:t>
            </a:r>
            <a:r>
              <a:rPr kumimoji="0" lang="fr-FR" altLang="fr-FR" sz="2000" b="0" i="0" u="none" strike="noStrike" cap="none" normalizeH="0" baseline="0" dirty="0">
                <a:ln>
                  <a:noFill/>
                </a:ln>
                <a:solidFill>
                  <a:srgbClr val="D73A49"/>
                </a:solidFill>
                <a:effectLst/>
                <a:latin typeface="SFMono-Regular"/>
              </a:rPr>
              <a:t>&gt; </a:t>
            </a:r>
            <a:r>
              <a:rPr lang="fr-FR" sz="2000" dirty="0">
                <a:solidFill>
                  <a:schemeClr val="accent1"/>
                </a:solidFill>
              </a:rPr>
              <a:t>New-GPO</a:t>
            </a:r>
            <a:r>
              <a:rPr lang="fr-FR" sz="2000" dirty="0"/>
              <a:t> </a:t>
            </a:r>
            <a:r>
              <a:rPr lang="fr-FR" sz="2000" dirty="0">
                <a:solidFill>
                  <a:schemeClr val="accent1"/>
                </a:solidFill>
              </a:rPr>
              <a:t>-Name "FRSPUG" -Comment "</a:t>
            </a:r>
            <a:r>
              <a:rPr lang="fr-FR" sz="2000" dirty="0" err="1">
                <a:solidFill>
                  <a:schemeClr val="accent1"/>
                </a:solidFill>
              </a:rPr>
              <a:t>Demo</a:t>
            </a:r>
            <a:r>
              <a:rPr lang="fr-FR" sz="2000" dirty="0">
                <a:solidFill>
                  <a:schemeClr val="accent1"/>
                </a:solidFill>
              </a:rPr>
              <a:t> FRSPUG 28/04/2020"</a:t>
            </a:r>
            <a:r>
              <a:rPr lang="fr-FR" altLang="fr-FR" sz="2000" dirty="0">
                <a:solidFill>
                  <a:schemeClr val="accent1"/>
                </a:solidFill>
                <a:latin typeface="Abadi" panose="020B0604020202020204" pitchFamily="34" charset="0"/>
              </a:rPr>
              <a:t> </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0595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P spid="6" grpId="0" animBg="1"/>
      <p:bldP spid="8" grpId="0" animBg="1"/>
      <p:bldP spid="9"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157116" y="260405"/>
            <a:ext cx="7096125" cy="663575"/>
          </a:xfrm>
        </p:spPr>
        <p:txBody>
          <a:bodyPr rtlCol="0" anchor="b">
            <a:normAutofit/>
          </a:bodyPr>
          <a:lstStyle/>
          <a:p>
            <a:pPr rtl="0"/>
            <a:r>
              <a:rPr lang="fr-FR" dirty="0"/>
              <a:t>Powershell les démos</a:t>
            </a:r>
            <a:endParaRPr lang="fr-FR" b="0" dirty="0"/>
          </a:p>
        </p:txBody>
      </p:sp>
      <p:pic>
        <p:nvPicPr>
          <p:cNvPr id="10" name="Image 9">
            <a:extLst>
              <a:ext uri="{FF2B5EF4-FFF2-40B4-BE49-F238E27FC236}">
                <a16:creationId xmlns:a16="http://schemas.microsoft.com/office/drawing/2014/main" id="{00733B73-9D8F-4E48-B2B3-3DDE92157F53}"/>
              </a:ext>
            </a:extLst>
          </p:cNvPr>
          <p:cNvPicPr>
            <a:picLocks noChangeAspect="1"/>
          </p:cNvPicPr>
          <p:nvPr/>
        </p:nvPicPr>
        <p:blipFill rotWithShape="1">
          <a:blip r:embed="rId3"/>
          <a:srcRect l="34988" t="23205" r="34987" b="24829"/>
          <a:stretch/>
        </p:blipFill>
        <p:spPr>
          <a:xfrm>
            <a:off x="11332970" y="173031"/>
            <a:ext cx="507161" cy="507161"/>
          </a:xfrm>
          <a:prstGeom prst="roundRect">
            <a:avLst>
              <a:gd name="adj" fmla="val 19956"/>
            </a:avLst>
          </a:prstGeom>
        </p:spPr>
      </p:pic>
      <p:sp>
        <p:nvSpPr>
          <p:cNvPr id="11" name="Espace réservé du contenu 2">
            <a:extLst>
              <a:ext uri="{FF2B5EF4-FFF2-40B4-BE49-F238E27FC236}">
                <a16:creationId xmlns:a16="http://schemas.microsoft.com/office/drawing/2014/main" id="{2D263086-50D7-4681-8C32-0B8616DD908F}"/>
              </a:ext>
            </a:extLst>
          </p:cNvPr>
          <p:cNvSpPr txBox="1">
            <a:spLocks/>
          </p:cNvSpPr>
          <p:nvPr/>
        </p:nvSpPr>
        <p:spPr>
          <a:xfrm>
            <a:off x="157116" y="1304815"/>
            <a:ext cx="5181600" cy="4525919"/>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dirty="0"/>
              <a:t>Sauvegarder les GPO</a:t>
            </a:r>
          </a:p>
          <a:p>
            <a:endParaRPr lang="fr-FR" sz="3600" dirty="0"/>
          </a:p>
          <a:p>
            <a:endParaRPr lang="fr-FR" sz="3600" dirty="0"/>
          </a:p>
          <a:p>
            <a:endParaRPr lang="fr-FR" sz="3600" dirty="0"/>
          </a:p>
          <a:p>
            <a:r>
              <a:rPr lang="fr-FR" sz="3600" dirty="0"/>
              <a:t>Restauration des  GPO</a:t>
            </a:r>
          </a:p>
          <a:p>
            <a:pPr marL="0" indent="0">
              <a:buFont typeface="Arial" panose="020B0604020202020204" pitchFamily="34" charset="0"/>
              <a:buNone/>
            </a:pPr>
            <a:endParaRPr lang="fr-FR" sz="3600" dirty="0"/>
          </a:p>
        </p:txBody>
      </p:sp>
      <p:sp>
        <p:nvSpPr>
          <p:cNvPr id="6" name="Rectangle 1">
            <a:extLst>
              <a:ext uri="{FF2B5EF4-FFF2-40B4-BE49-F238E27FC236}">
                <a16:creationId xmlns:a16="http://schemas.microsoft.com/office/drawing/2014/main" id="{008AEEC9-8A5F-41D0-8539-50F7C9F430C2}"/>
              </a:ext>
            </a:extLst>
          </p:cNvPr>
          <p:cNvSpPr>
            <a:spLocks noChangeArrowheads="1"/>
          </p:cNvSpPr>
          <p:nvPr/>
        </p:nvSpPr>
        <p:spPr bwMode="auto">
          <a:xfrm>
            <a:off x="604084" y="2265533"/>
            <a:ext cx="9010432" cy="307777"/>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lvl="0" eaLnBrk="0" fontAlgn="base" hangingPunct="0">
              <a:spcBef>
                <a:spcPct val="0"/>
              </a:spcBef>
              <a:spcAft>
                <a:spcPct val="0"/>
              </a:spcAft>
            </a:pPr>
            <a:r>
              <a:rPr kumimoji="0" lang="fr-FR" altLang="fr-FR" sz="2000" b="0" i="0" u="none" strike="noStrike" cap="none" normalizeH="0" baseline="0" dirty="0">
                <a:ln>
                  <a:noFill/>
                </a:ln>
                <a:solidFill>
                  <a:srgbClr val="24292E"/>
                </a:solidFill>
                <a:effectLst/>
                <a:latin typeface="SFMono-Regular"/>
              </a:rPr>
              <a:t>PS</a:t>
            </a:r>
            <a:r>
              <a:rPr kumimoji="0" lang="fr-FR" altLang="fr-FR" sz="2000" b="0" i="0" u="none" strike="noStrike" cap="none" normalizeH="0" baseline="0" dirty="0">
                <a:ln>
                  <a:noFill/>
                </a:ln>
                <a:solidFill>
                  <a:srgbClr val="D73A49"/>
                </a:solidFill>
                <a:effectLst/>
                <a:latin typeface="SFMono-Regular"/>
              </a:rPr>
              <a:t>&gt; </a:t>
            </a:r>
            <a:r>
              <a:rPr lang="en-US" altLang="fr-FR" sz="2000" dirty="0">
                <a:solidFill>
                  <a:schemeClr val="accent1"/>
                </a:solidFill>
                <a:latin typeface="SFMono-Regular"/>
              </a:rPr>
              <a:t>Backup-GPO -Path c:\backupGPO -All</a:t>
            </a:r>
            <a:r>
              <a:rPr kumimoji="0" lang="fr-FR" altLang="fr-FR" sz="2000" b="0" i="0" u="none" strike="noStrike" cap="none" normalizeH="0" baseline="0" dirty="0">
                <a:ln>
                  <a:noFill/>
                </a:ln>
                <a:solidFill>
                  <a:schemeClr val="accent1"/>
                </a:solidFill>
                <a:effectLst/>
                <a:latin typeface="SFMono-Regular"/>
              </a:rPr>
              <a:t>  </a:t>
            </a:r>
          </a:p>
        </p:txBody>
      </p:sp>
      <p:sp>
        <p:nvSpPr>
          <p:cNvPr id="8" name="Rectangle 1">
            <a:extLst>
              <a:ext uri="{FF2B5EF4-FFF2-40B4-BE49-F238E27FC236}">
                <a16:creationId xmlns:a16="http://schemas.microsoft.com/office/drawing/2014/main" id="{AC932C3F-3B3E-453C-B6D8-4A242DE0ED17}"/>
              </a:ext>
            </a:extLst>
          </p:cNvPr>
          <p:cNvSpPr>
            <a:spLocks noChangeArrowheads="1"/>
          </p:cNvSpPr>
          <p:nvPr/>
        </p:nvSpPr>
        <p:spPr bwMode="auto">
          <a:xfrm>
            <a:off x="604084" y="2893957"/>
            <a:ext cx="9010432" cy="307777"/>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lvl="0" eaLnBrk="0" fontAlgn="base" hangingPunct="0">
              <a:spcBef>
                <a:spcPct val="0"/>
              </a:spcBef>
              <a:spcAft>
                <a:spcPct val="0"/>
              </a:spcAft>
            </a:pPr>
            <a:r>
              <a:rPr kumimoji="0" lang="fr-FR" altLang="fr-FR" sz="2000" b="0" i="0" u="none" strike="noStrike" cap="none" normalizeH="0" baseline="0" dirty="0">
                <a:ln>
                  <a:noFill/>
                </a:ln>
                <a:solidFill>
                  <a:srgbClr val="24292E"/>
                </a:solidFill>
                <a:effectLst/>
                <a:latin typeface="SFMono-Regular"/>
              </a:rPr>
              <a:t>PS</a:t>
            </a:r>
            <a:r>
              <a:rPr kumimoji="0" lang="fr-FR" altLang="fr-FR" sz="2000" b="0" i="0" u="none" strike="noStrike" cap="none" normalizeH="0" baseline="0" dirty="0">
                <a:ln>
                  <a:noFill/>
                </a:ln>
                <a:solidFill>
                  <a:srgbClr val="D73A49"/>
                </a:solidFill>
                <a:effectLst/>
                <a:latin typeface="SFMono-Regular"/>
              </a:rPr>
              <a:t>&gt; </a:t>
            </a:r>
            <a:r>
              <a:rPr lang="fr-FR" altLang="fr-FR" sz="2000" dirty="0" err="1">
                <a:solidFill>
                  <a:schemeClr val="accent1"/>
                </a:solidFill>
                <a:latin typeface="SFMono-Regular"/>
              </a:rPr>
              <a:t>Get</a:t>
            </a:r>
            <a:r>
              <a:rPr lang="fr-FR" altLang="fr-FR" sz="2000" dirty="0">
                <a:solidFill>
                  <a:schemeClr val="accent1"/>
                </a:solidFill>
                <a:latin typeface="SFMono-Regular"/>
              </a:rPr>
              <a:t>-GPO -</a:t>
            </a:r>
            <a:r>
              <a:rPr lang="fr-FR" altLang="fr-FR" sz="2000" dirty="0" err="1">
                <a:solidFill>
                  <a:schemeClr val="accent1"/>
                </a:solidFill>
                <a:latin typeface="SFMono-Regular"/>
              </a:rPr>
              <a:t>name</a:t>
            </a:r>
            <a:r>
              <a:rPr lang="fr-FR" altLang="fr-FR" sz="2000" dirty="0">
                <a:solidFill>
                  <a:schemeClr val="accent1"/>
                </a:solidFill>
                <a:latin typeface="SFMono-Regular"/>
              </a:rPr>
              <a:t>  " LAPS_IT "|Backup-GPO -</a:t>
            </a:r>
            <a:r>
              <a:rPr lang="fr-FR" altLang="fr-FR" sz="2000" dirty="0" err="1">
                <a:solidFill>
                  <a:schemeClr val="accent1"/>
                </a:solidFill>
                <a:latin typeface="SFMono-Regular"/>
              </a:rPr>
              <a:t>path</a:t>
            </a:r>
            <a:r>
              <a:rPr lang="fr-FR" altLang="fr-FR" sz="2000" dirty="0">
                <a:solidFill>
                  <a:schemeClr val="accent1"/>
                </a:solidFill>
                <a:latin typeface="SFMono-Regular"/>
              </a:rPr>
              <a:t> c:\GPObackup </a:t>
            </a:r>
            <a:r>
              <a:rPr lang="fr-FR" altLang="fr-FR" sz="2000" dirty="0">
                <a:solidFill>
                  <a:schemeClr val="accent1"/>
                </a:solidFill>
                <a:latin typeface="Abadi" panose="020B0604020202020204" pitchFamily="34" charset="0"/>
              </a:rPr>
              <a:t> </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F13906CA-9B5B-455F-86C7-8BDFA2362312}"/>
              </a:ext>
            </a:extLst>
          </p:cNvPr>
          <p:cNvSpPr>
            <a:spLocks noChangeArrowheads="1"/>
          </p:cNvSpPr>
          <p:nvPr/>
        </p:nvSpPr>
        <p:spPr bwMode="auto">
          <a:xfrm>
            <a:off x="604083" y="4477676"/>
            <a:ext cx="11236048" cy="553998"/>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eaLnBrk="0" fontAlgn="base" hangingPunct="0">
              <a:spcBef>
                <a:spcPct val="0"/>
              </a:spcBef>
              <a:spcAft>
                <a:spcPct val="0"/>
              </a:spcAft>
            </a:pPr>
            <a:r>
              <a:rPr lang="fr-FR" altLang="fr-FR" dirty="0">
                <a:solidFill>
                  <a:srgbClr val="333333"/>
                </a:solidFill>
                <a:latin typeface="Menlo"/>
              </a:rPr>
              <a:t>Restore-GPO –</a:t>
            </a:r>
            <a:r>
              <a:rPr lang="fr-FR" altLang="fr-FR" dirty="0" err="1">
                <a:solidFill>
                  <a:srgbClr val="333333"/>
                </a:solidFill>
                <a:latin typeface="Menlo"/>
              </a:rPr>
              <a:t>BackupId</a:t>
            </a:r>
            <a:r>
              <a:rPr lang="fr-FR" altLang="fr-FR" dirty="0">
                <a:solidFill>
                  <a:srgbClr val="333333"/>
                </a:solidFill>
                <a:latin typeface="Menlo"/>
              </a:rPr>
              <a:t> &lt;</a:t>
            </a:r>
            <a:r>
              <a:rPr lang="fr-FR" altLang="fr-FR" dirty="0" err="1">
                <a:solidFill>
                  <a:srgbClr val="333333"/>
                </a:solidFill>
                <a:latin typeface="Menlo"/>
              </a:rPr>
              <a:t>Guid</a:t>
            </a:r>
            <a:r>
              <a:rPr lang="fr-FR" altLang="fr-FR" dirty="0">
                <a:solidFill>
                  <a:srgbClr val="333333"/>
                </a:solidFill>
                <a:latin typeface="Menlo"/>
              </a:rPr>
              <a:t>&gt; -Path &lt;string&gt; [-Domain &lt;string&gt;] [-Server &lt;string&gt;] [&lt;</a:t>
            </a:r>
            <a:r>
              <a:rPr lang="fr-FR" altLang="fr-FR" dirty="0" err="1">
                <a:solidFill>
                  <a:srgbClr val="333333"/>
                </a:solidFill>
                <a:latin typeface="Menlo"/>
              </a:rPr>
              <a:t>CommonParameters</a:t>
            </a:r>
            <a:r>
              <a:rPr lang="fr-FR" altLang="fr-FR" dirty="0">
                <a:solidFill>
                  <a:srgbClr val="333333"/>
                </a:solidFill>
                <a:latin typeface="Menlo"/>
              </a:rPr>
              <a:t>&gt;]</a:t>
            </a:r>
            <a:r>
              <a:rPr lang="fr-FR" altLang="fr-FR" sz="1400" dirty="0"/>
              <a:t> </a:t>
            </a:r>
            <a:endParaRPr lang="fr-FR" altLang="fr-FR" sz="4000" dirty="0">
              <a:latin typeface="Arial" panose="020B0604020202020204" pitchFamily="34" charset="0"/>
            </a:endParaRPr>
          </a:p>
          <a:p>
            <a:pPr lvl="0" eaLnBrk="0" fontAlgn="base" hangingPunct="0">
              <a:spcBef>
                <a:spcPct val="0"/>
              </a:spcBef>
              <a:spcAft>
                <a:spcPct val="0"/>
              </a:spcAft>
            </a:pPr>
            <a:r>
              <a:rPr lang="fr-FR" altLang="fr-FR" dirty="0">
                <a:solidFill>
                  <a:schemeClr val="accent1"/>
                </a:solidFill>
                <a:latin typeface="Abadi" panose="020B0604020104020204" pitchFamily="34" charset="0"/>
              </a:rPr>
              <a:t>  </a:t>
            </a:r>
            <a:r>
              <a:rPr lang="fr-FR" altLang="fr-FR" dirty="0">
                <a:solidFill>
                  <a:schemeClr val="accent1"/>
                </a:solidFill>
                <a:latin typeface="Abadi" panose="020B0604020202020204" pitchFamily="34" charset="0"/>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B4AEF4C5-E7AC-438A-BDA5-3997D076E5F1}"/>
              </a:ext>
            </a:extLst>
          </p:cNvPr>
          <p:cNvSpPr>
            <a:spLocks noChangeArrowheads="1"/>
          </p:cNvSpPr>
          <p:nvPr/>
        </p:nvSpPr>
        <p:spPr bwMode="auto">
          <a:xfrm>
            <a:off x="604083" y="5272479"/>
            <a:ext cx="11236047"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eaLnBrk="0" fontAlgn="base" hangingPunct="0">
              <a:spcBef>
                <a:spcPct val="0"/>
              </a:spcBef>
              <a:spcAft>
                <a:spcPct val="0"/>
              </a:spcAft>
            </a:pPr>
            <a:r>
              <a:rPr kumimoji="0" lang="fr-FR" altLang="fr-FR" b="0" i="0" u="none" strike="noStrike" cap="none" normalizeH="0" baseline="0" dirty="0">
                <a:ln>
                  <a:noFill/>
                </a:ln>
                <a:solidFill>
                  <a:srgbClr val="24292E"/>
                </a:solidFill>
                <a:effectLst/>
                <a:latin typeface="SFMono-Regular"/>
              </a:rPr>
              <a:t>PS</a:t>
            </a:r>
            <a:r>
              <a:rPr kumimoji="0" lang="fr-FR" altLang="fr-FR" b="0" i="0" u="none" strike="noStrike" cap="none" normalizeH="0" baseline="0" dirty="0">
                <a:ln>
                  <a:noFill/>
                </a:ln>
                <a:solidFill>
                  <a:srgbClr val="D73A49"/>
                </a:solidFill>
                <a:effectLst/>
                <a:latin typeface="SFMono-Regular"/>
              </a:rPr>
              <a:t>&gt; </a:t>
            </a:r>
            <a:r>
              <a:rPr lang="en-US" altLang="fr-FR" dirty="0">
                <a:solidFill>
                  <a:schemeClr val="accent1"/>
                </a:solidFill>
                <a:latin typeface="SFMono-Regular"/>
              </a:rPr>
              <a:t>Restore-GPO "Default Domain Policy" -Path 'C:\</a:t>
            </a:r>
            <a:r>
              <a:rPr lang="en-US" altLang="fr-FR" dirty="0" err="1">
                <a:solidFill>
                  <a:schemeClr val="accent1"/>
                </a:solidFill>
                <a:latin typeface="SFMono-Regular"/>
              </a:rPr>
              <a:t>GPO_Backup</a:t>
            </a:r>
            <a:r>
              <a:rPr lang="en-US" altLang="fr-FR" dirty="0">
                <a:solidFill>
                  <a:schemeClr val="accent1"/>
                </a:solidFill>
                <a:latin typeface="SFMono-Regular"/>
              </a:rPr>
              <a:t>\Default Domain Policy\27_01_2020_15_36_26\'</a:t>
            </a:r>
            <a:r>
              <a:rPr lang="fr-FR" altLang="fr-FR" dirty="0">
                <a:solidFill>
                  <a:schemeClr val="accent1"/>
                </a:solidFill>
                <a:latin typeface="Abadi" panose="020B0604020202020204" pitchFamily="34" charset="0"/>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26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wipe(down)">
                                      <p:cBhvr>
                                        <p:cTn id="16" dur="500"/>
                                        <p:tgtEl>
                                          <p:spTgt spid="1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P spid="6" grpId="0" animBg="1"/>
      <p:bldP spid="8" grpId="0" animBg="1"/>
      <p:bldP spid="9"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157116" y="260405"/>
            <a:ext cx="7096125" cy="663575"/>
          </a:xfrm>
        </p:spPr>
        <p:txBody>
          <a:bodyPr rtlCol="0" anchor="b">
            <a:normAutofit/>
          </a:bodyPr>
          <a:lstStyle/>
          <a:p>
            <a:pPr rtl="0"/>
            <a:r>
              <a:rPr lang="fr-FR" dirty="0"/>
              <a:t>Powershell les démos</a:t>
            </a:r>
            <a:endParaRPr lang="fr-FR" b="0" dirty="0"/>
          </a:p>
        </p:txBody>
      </p:sp>
      <p:pic>
        <p:nvPicPr>
          <p:cNvPr id="10" name="Image 9">
            <a:extLst>
              <a:ext uri="{FF2B5EF4-FFF2-40B4-BE49-F238E27FC236}">
                <a16:creationId xmlns:a16="http://schemas.microsoft.com/office/drawing/2014/main" id="{00733B73-9D8F-4E48-B2B3-3DDE92157F53}"/>
              </a:ext>
            </a:extLst>
          </p:cNvPr>
          <p:cNvPicPr>
            <a:picLocks noChangeAspect="1"/>
          </p:cNvPicPr>
          <p:nvPr/>
        </p:nvPicPr>
        <p:blipFill rotWithShape="1">
          <a:blip r:embed="rId3"/>
          <a:srcRect l="34988" t="23205" r="34987" b="24829"/>
          <a:stretch/>
        </p:blipFill>
        <p:spPr>
          <a:xfrm>
            <a:off x="11332970" y="173031"/>
            <a:ext cx="507161" cy="507161"/>
          </a:xfrm>
          <a:prstGeom prst="roundRect">
            <a:avLst>
              <a:gd name="adj" fmla="val 19956"/>
            </a:avLst>
          </a:prstGeom>
        </p:spPr>
      </p:pic>
      <p:sp>
        <p:nvSpPr>
          <p:cNvPr id="11" name="Espace réservé du contenu 2">
            <a:extLst>
              <a:ext uri="{FF2B5EF4-FFF2-40B4-BE49-F238E27FC236}">
                <a16:creationId xmlns:a16="http://schemas.microsoft.com/office/drawing/2014/main" id="{2D263086-50D7-4681-8C32-0B8616DD908F}"/>
              </a:ext>
            </a:extLst>
          </p:cNvPr>
          <p:cNvSpPr txBox="1">
            <a:spLocks/>
          </p:cNvSpPr>
          <p:nvPr/>
        </p:nvSpPr>
        <p:spPr>
          <a:xfrm>
            <a:off x="157116" y="1304815"/>
            <a:ext cx="6882876" cy="4525919"/>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dirty="0"/>
              <a:t>Création d’une GPO de A à Z</a:t>
            </a:r>
          </a:p>
          <a:p>
            <a:pPr lvl="1"/>
            <a:r>
              <a:rPr lang="fr-FR" sz="3200" dirty="0"/>
              <a:t>Création de l’objet GPO</a:t>
            </a:r>
          </a:p>
          <a:p>
            <a:pPr lvl="1"/>
            <a:r>
              <a:rPr lang="fr-FR" sz="3200" dirty="0"/>
              <a:t>Ajout des clés de la base de registre</a:t>
            </a:r>
          </a:p>
          <a:p>
            <a:pPr lvl="1"/>
            <a:r>
              <a:rPr lang="fr-FR" sz="3200" dirty="0"/>
              <a:t>Vérification</a:t>
            </a:r>
          </a:p>
          <a:p>
            <a:pPr lvl="1"/>
            <a:r>
              <a:rPr lang="fr-FR" sz="3200" dirty="0"/>
              <a:t>Liaison d’une GPO</a:t>
            </a:r>
          </a:p>
          <a:p>
            <a:pPr lvl="1"/>
            <a:r>
              <a:rPr lang="fr-FR" sz="3200" dirty="0"/>
              <a:t>Sauvegarde</a:t>
            </a:r>
          </a:p>
          <a:p>
            <a:pPr lvl="1"/>
            <a:r>
              <a:rPr lang="fr-FR" sz="3200" dirty="0"/>
              <a:t>Restauration</a:t>
            </a:r>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342255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157116" y="260405"/>
            <a:ext cx="7096125" cy="663575"/>
          </a:xfrm>
        </p:spPr>
        <p:txBody>
          <a:bodyPr rtlCol="0" anchor="b">
            <a:normAutofit/>
          </a:bodyPr>
          <a:lstStyle/>
          <a:p>
            <a:pPr rtl="0"/>
            <a:r>
              <a:rPr lang="fr-FR" dirty="0"/>
              <a:t>Powershell les démos</a:t>
            </a:r>
            <a:endParaRPr lang="fr-FR" b="0" dirty="0"/>
          </a:p>
        </p:txBody>
      </p:sp>
      <p:pic>
        <p:nvPicPr>
          <p:cNvPr id="10" name="Image 9">
            <a:extLst>
              <a:ext uri="{FF2B5EF4-FFF2-40B4-BE49-F238E27FC236}">
                <a16:creationId xmlns:a16="http://schemas.microsoft.com/office/drawing/2014/main" id="{00733B73-9D8F-4E48-B2B3-3DDE92157F53}"/>
              </a:ext>
            </a:extLst>
          </p:cNvPr>
          <p:cNvPicPr>
            <a:picLocks noChangeAspect="1"/>
          </p:cNvPicPr>
          <p:nvPr/>
        </p:nvPicPr>
        <p:blipFill rotWithShape="1">
          <a:blip r:embed="rId3"/>
          <a:srcRect l="34988" t="23205" r="34987" b="24829"/>
          <a:stretch/>
        </p:blipFill>
        <p:spPr>
          <a:xfrm>
            <a:off x="11332970" y="173031"/>
            <a:ext cx="507161" cy="507161"/>
          </a:xfrm>
          <a:prstGeom prst="roundRect">
            <a:avLst>
              <a:gd name="adj" fmla="val 19956"/>
            </a:avLst>
          </a:prstGeom>
        </p:spPr>
      </p:pic>
      <p:sp>
        <p:nvSpPr>
          <p:cNvPr id="11" name="Espace réservé du contenu 2">
            <a:extLst>
              <a:ext uri="{FF2B5EF4-FFF2-40B4-BE49-F238E27FC236}">
                <a16:creationId xmlns:a16="http://schemas.microsoft.com/office/drawing/2014/main" id="{2D263086-50D7-4681-8C32-0B8616DD908F}"/>
              </a:ext>
            </a:extLst>
          </p:cNvPr>
          <p:cNvSpPr txBox="1">
            <a:spLocks/>
          </p:cNvSpPr>
          <p:nvPr/>
        </p:nvSpPr>
        <p:spPr>
          <a:xfrm>
            <a:off x="157116" y="1073996"/>
            <a:ext cx="11028748" cy="4525919"/>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dirty="0"/>
              <a:t>Comment comparer et créer des rapport pour nos GPO</a:t>
            </a:r>
          </a:p>
          <a:p>
            <a:pPr lvl="1"/>
            <a:r>
              <a:rPr lang="fr-FR" sz="3200" dirty="0"/>
              <a:t>Avec deux modules PowerShell</a:t>
            </a:r>
          </a:p>
          <a:p>
            <a:pPr lvl="2"/>
            <a:r>
              <a:rPr lang="fr-FR" sz="2400" dirty="0"/>
              <a:t>PSHTML </a:t>
            </a:r>
            <a:r>
              <a:rPr lang="fr-FR" b="1" dirty="0"/>
              <a:t>Stéphane van </a:t>
            </a:r>
            <a:r>
              <a:rPr lang="fr-FR" b="1" dirty="0" err="1"/>
              <a:t>Gulick</a:t>
            </a:r>
            <a:endParaRPr lang="fr-FR" dirty="0"/>
          </a:p>
          <a:p>
            <a:pPr lvl="2"/>
            <a:r>
              <a:rPr lang="fr-FR" sz="2400" dirty="0" err="1"/>
              <a:t>GPRegistryPolicyParser</a:t>
            </a:r>
            <a:r>
              <a:rPr lang="fr-FR" dirty="0"/>
              <a:t> </a:t>
            </a:r>
            <a:r>
              <a:rPr lang="fr-FR" b="1" dirty="0"/>
              <a:t>Microsoft Corporation / Powershell Team</a:t>
            </a:r>
          </a:p>
          <a:p>
            <a:pPr lvl="2"/>
            <a:endParaRPr lang="fr-FR" dirty="0"/>
          </a:p>
          <a:p>
            <a:pPr lvl="2"/>
            <a:endParaRPr lang="fr-FR" dirty="0"/>
          </a:p>
          <a:p>
            <a:pPr lvl="2"/>
            <a:endParaRPr lang="fr-FR" sz="3000" dirty="0"/>
          </a:p>
          <a:p>
            <a:pPr marL="0" indent="0">
              <a:buFont typeface="Arial" panose="020B0604020202020204" pitchFamily="34" charset="0"/>
              <a:buNone/>
            </a:pPr>
            <a:endParaRPr lang="fr-FR" sz="3600" dirty="0"/>
          </a:p>
        </p:txBody>
      </p:sp>
      <p:grpSp>
        <p:nvGrpSpPr>
          <p:cNvPr id="2" name="Groupe 1">
            <a:extLst>
              <a:ext uri="{FF2B5EF4-FFF2-40B4-BE49-F238E27FC236}">
                <a16:creationId xmlns:a16="http://schemas.microsoft.com/office/drawing/2014/main" id="{9B9A1294-FBBD-4965-91C7-00FEB3941C02}"/>
              </a:ext>
            </a:extLst>
          </p:cNvPr>
          <p:cNvGrpSpPr/>
          <p:nvPr/>
        </p:nvGrpSpPr>
        <p:grpSpPr>
          <a:xfrm>
            <a:off x="1266854" y="2390408"/>
            <a:ext cx="10599914" cy="4054390"/>
            <a:chOff x="1266854" y="2390408"/>
            <a:chExt cx="10599914" cy="4054390"/>
          </a:xfrm>
        </p:grpSpPr>
        <p:pic>
          <p:nvPicPr>
            <p:cNvPr id="3" name="Image 2" descr="Une image contenant habits, assis, noir, table&#10;&#10;Description générée automatiquement">
              <a:extLst>
                <a:ext uri="{FF2B5EF4-FFF2-40B4-BE49-F238E27FC236}">
                  <a16:creationId xmlns:a16="http://schemas.microsoft.com/office/drawing/2014/main" id="{620EE9B4-906E-4F64-95ED-DEB78474F0BD}"/>
                </a:ext>
              </a:extLst>
            </p:cNvPr>
            <p:cNvPicPr>
              <a:picLocks noChangeAspect="1"/>
            </p:cNvPicPr>
            <p:nvPr/>
          </p:nvPicPr>
          <p:blipFill rotWithShape="1">
            <a:blip r:embed="rId4"/>
            <a:srcRect b="24844"/>
            <a:stretch/>
          </p:blipFill>
          <p:spPr>
            <a:xfrm rot="425614">
              <a:off x="8970531" y="3355762"/>
              <a:ext cx="2896237" cy="2902265"/>
            </a:xfrm>
            <a:prstGeom prst="rect">
              <a:avLst/>
            </a:prstGeom>
            <a:effectLst>
              <a:softEdge rad="127000"/>
            </a:effectLst>
          </p:spPr>
        </p:pic>
        <p:pic>
          <p:nvPicPr>
            <p:cNvPr id="5" name="Image 4">
              <a:extLst>
                <a:ext uri="{FF2B5EF4-FFF2-40B4-BE49-F238E27FC236}">
                  <a16:creationId xmlns:a16="http://schemas.microsoft.com/office/drawing/2014/main" id="{F41A480B-69E6-43A6-AB95-57428F5F0005}"/>
                </a:ext>
              </a:extLst>
            </p:cNvPr>
            <p:cNvPicPr>
              <a:picLocks noChangeAspect="1"/>
            </p:cNvPicPr>
            <p:nvPr/>
          </p:nvPicPr>
          <p:blipFill>
            <a:blip r:embed="rId5"/>
            <a:stretch>
              <a:fillRect/>
            </a:stretch>
          </p:blipFill>
          <p:spPr>
            <a:xfrm>
              <a:off x="5329879" y="3611813"/>
              <a:ext cx="2877716" cy="2832985"/>
            </a:xfrm>
            <a:prstGeom prst="rect">
              <a:avLst/>
            </a:prstGeom>
          </p:spPr>
        </p:pic>
        <p:pic>
          <p:nvPicPr>
            <p:cNvPr id="6" name="Image 5">
              <a:extLst>
                <a:ext uri="{FF2B5EF4-FFF2-40B4-BE49-F238E27FC236}">
                  <a16:creationId xmlns:a16="http://schemas.microsoft.com/office/drawing/2014/main" id="{55D1C2F8-2EA5-4847-B8A8-50685AB13106}"/>
                </a:ext>
              </a:extLst>
            </p:cNvPr>
            <p:cNvPicPr>
              <a:picLocks noChangeAspect="1"/>
            </p:cNvPicPr>
            <p:nvPr/>
          </p:nvPicPr>
          <p:blipFill>
            <a:blip r:embed="rId6"/>
            <a:stretch>
              <a:fillRect/>
            </a:stretch>
          </p:blipFill>
          <p:spPr>
            <a:xfrm>
              <a:off x="1266854" y="3607673"/>
              <a:ext cx="2870262" cy="2818075"/>
            </a:xfrm>
            <a:prstGeom prst="rect">
              <a:avLst/>
            </a:prstGeom>
          </p:spPr>
        </p:pic>
        <p:pic>
          <p:nvPicPr>
            <p:cNvPr id="7" name="Image 6">
              <a:extLst>
                <a:ext uri="{FF2B5EF4-FFF2-40B4-BE49-F238E27FC236}">
                  <a16:creationId xmlns:a16="http://schemas.microsoft.com/office/drawing/2014/main" id="{F378173F-C28D-4C39-8793-49A8CCFB0AD8}"/>
                </a:ext>
              </a:extLst>
            </p:cNvPr>
            <p:cNvPicPr>
              <a:picLocks noChangeAspect="1"/>
            </p:cNvPicPr>
            <p:nvPr/>
          </p:nvPicPr>
          <p:blipFill rotWithShape="1">
            <a:blip r:embed="rId7"/>
            <a:srcRect l="633" t="5274" r="7077" b="6674"/>
            <a:stretch/>
          </p:blipFill>
          <p:spPr>
            <a:xfrm>
              <a:off x="9511289" y="2390408"/>
              <a:ext cx="806614" cy="797633"/>
            </a:xfrm>
            <a:prstGeom prst="flowChartConnector">
              <a:avLst/>
            </a:prstGeom>
            <a:effectLst>
              <a:softEdge rad="127000"/>
            </a:effectLst>
          </p:spPr>
        </p:pic>
        <p:sp>
          <p:nvSpPr>
            <p:cNvPr id="8" name="Rectangle 7">
              <a:extLst>
                <a:ext uri="{FF2B5EF4-FFF2-40B4-BE49-F238E27FC236}">
                  <a16:creationId xmlns:a16="http://schemas.microsoft.com/office/drawing/2014/main" id="{5AF5B87E-A8E4-4CF2-8194-655A1D9CD35E}"/>
                </a:ext>
              </a:extLst>
            </p:cNvPr>
            <p:cNvSpPr/>
            <p:nvPr/>
          </p:nvSpPr>
          <p:spPr>
            <a:xfrm>
              <a:off x="10212005" y="2543936"/>
              <a:ext cx="1540422" cy="369332"/>
            </a:xfrm>
            <a:prstGeom prst="rect">
              <a:avLst/>
            </a:prstGeom>
          </p:spPr>
          <p:txBody>
            <a:bodyPr wrap="none">
              <a:spAutoFit/>
            </a:bodyPr>
            <a:lstStyle/>
            <a:p>
              <a:r>
                <a:rPr lang="fr-FR" dirty="0"/>
                <a:t>@</a:t>
              </a:r>
              <a:r>
                <a:rPr lang="fr-FR" dirty="0" err="1"/>
                <a:t>Stephanevg</a:t>
              </a:r>
              <a:r>
                <a:rPr lang="fr-FR" dirty="0"/>
                <a:t> </a:t>
              </a:r>
            </a:p>
          </p:txBody>
        </p:sp>
      </p:grpSp>
    </p:spTree>
    <p:extLst>
      <p:ext uri="{BB962C8B-B14F-4D97-AF65-F5344CB8AC3E}">
        <p14:creationId xmlns:p14="http://schemas.microsoft.com/office/powerpoint/2010/main" val="325308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par>
                          <p:cTn id="11" fill="hold">
                            <p:stCondLst>
                              <p:cond delay="1000"/>
                            </p:stCondLst>
                            <p:childTnLst>
                              <p:par>
                                <p:cTn id="12" presetID="21" presetClass="entr" presetSubtype="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1E0E34A-C49E-4C49-88CC-010E3C88E084}"/>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837473B0-CC2E-450A-ABE3-18F120FF3D39}">
                <a1611:picAttrSrcUrl xmlns:a1611="http://schemas.microsoft.com/office/drawing/2016/11/main" r:id="rId4"/>
              </a:ext>
            </a:extLst>
          </a:blip>
          <a:stretch>
            <a:fillRect/>
          </a:stretch>
        </p:blipFill>
        <p:spPr>
          <a:xfrm>
            <a:off x="0" y="-577049"/>
            <a:ext cx="12192000" cy="9144836"/>
          </a:xfrm>
          <a:prstGeom prst="rect">
            <a:avLst/>
          </a:prstGeom>
        </p:spPr>
      </p:pic>
    </p:spTree>
    <p:extLst>
      <p:ext uri="{BB962C8B-B14F-4D97-AF65-F5344CB8AC3E}">
        <p14:creationId xmlns:p14="http://schemas.microsoft.com/office/powerpoint/2010/main" val="26802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ABE11BF-33A5-4653-A144-CCCBACF58C30}"/>
              </a:ext>
            </a:extLst>
          </p:cNvPr>
          <p:cNvSpPr>
            <a:spLocks noGrp="1"/>
          </p:cNvSpPr>
          <p:nvPr>
            <p:ph type="title"/>
          </p:nvPr>
        </p:nvSpPr>
        <p:spPr>
          <a:xfrm>
            <a:off x="158516" y="639191"/>
            <a:ext cx="7342622" cy="775149"/>
          </a:xfrm>
        </p:spPr>
        <p:txBody>
          <a:bodyPr rtlCol="0"/>
          <a:lstStyle/>
          <a:p>
            <a:pPr rtl="0"/>
            <a:r>
              <a:rPr lang="fr-FR" dirty="0"/>
              <a:t>QUI SUIS-JE ?</a:t>
            </a:r>
          </a:p>
        </p:txBody>
      </p:sp>
      <p:pic>
        <p:nvPicPr>
          <p:cNvPr id="13" name="Espace réservé d’image 12" title="Horizon">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3"/>
          <a:srcRect l="23313" r="23313"/>
          <a:stretch/>
        </p:blipFill>
        <p:spPr/>
      </p:pic>
      <p:graphicFrame>
        <p:nvGraphicFramePr>
          <p:cNvPr id="10" name="Content Placeholder 2">
            <a:extLst>
              <a:ext uri="{FF2B5EF4-FFF2-40B4-BE49-F238E27FC236}">
                <a16:creationId xmlns:a16="http://schemas.microsoft.com/office/drawing/2014/main" id="{45117560-9F6B-4593-9943-D0D118A69DC6}"/>
              </a:ext>
            </a:extLst>
          </p:cNvPr>
          <p:cNvGraphicFramePr>
            <a:graphicFrameLocks/>
          </p:cNvGraphicFramePr>
          <p:nvPr>
            <p:extLst>
              <p:ext uri="{D42A27DB-BD31-4B8C-83A1-F6EECF244321}">
                <p14:modId xmlns:p14="http://schemas.microsoft.com/office/powerpoint/2010/main" val="1340384889"/>
              </p:ext>
            </p:extLst>
          </p:nvPr>
        </p:nvGraphicFramePr>
        <p:xfrm>
          <a:off x="158516" y="1524370"/>
          <a:ext cx="6492875"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Image 13" descr="Une image contenant poupée, regardant, blanc, portant&#10;&#10;Description générée automatiquement">
            <a:extLst>
              <a:ext uri="{FF2B5EF4-FFF2-40B4-BE49-F238E27FC236}">
                <a16:creationId xmlns:a16="http://schemas.microsoft.com/office/drawing/2014/main" id="{961D73C0-F33B-4698-9C89-6A3EA43C88DC}"/>
              </a:ext>
            </a:extLst>
          </p:cNvPr>
          <p:cNvPicPr>
            <a:picLocks noChangeAspect="1"/>
          </p:cNvPicPr>
          <p:nvPr/>
        </p:nvPicPr>
        <p:blipFill>
          <a:blip r:embed="rId9"/>
          <a:stretch>
            <a:fillRect/>
          </a:stretch>
        </p:blipFill>
        <p:spPr>
          <a:xfrm>
            <a:off x="7776181" y="30741"/>
            <a:ext cx="1216899" cy="1216899"/>
          </a:xfrm>
          <a:prstGeom prst="rect">
            <a:avLst/>
          </a:prstGeom>
        </p:spPr>
      </p:pic>
      <p:pic>
        <p:nvPicPr>
          <p:cNvPr id="2" name="Image 1">
            <a:extLst>
              <a:ext uri="{FF2B5EF4-FFF2-40B4-BE49-F238E27FC236}">
                <a16:creationId xmlns:a16="http://schemas.microsoft.com/office/drawing/2014/main" id="{256107F1-6471-44FC-AAA1-9A6F790B3DDD}"/>
              </a:ext>
            </a:extLst>
          </p:cNvPr>
          <p:cNvPicPr>
            <a:picLocks noChangeAspect="1"/>
          </p:cNvPicPr>
          <p:nvPr/>
        </p:nvPicPr>
        <p:blipFill rotWithShape="1">
          <a:blip r:embed="rId10"/>
          <a:srcRect l="4811" t="8458" r="16390" b="3986"/>
          <a:stretch/>
        </p:blipFill>
        <p:spPr>
          <a:xfrm>
            <a:off x="4711748" y="4169005"/>
            <a:ext cx="603681" cy="603681"/>
          </a:xfrm>
          <a:prstGeom prst="flowChartConnector">
            <a:avLst/>
          </a:prstGeom>
          <a:effectLst>
            <a:softEdge rad="12700"/>
          </a:effectLst>
        </p:spPr>
      </p:pic>
    </p:spTree>
    <p:extLst>
      <p:ext uri="{BB962C8B-B14F-4D97-AF65-F5344CB8AC3E}">
        <p14:creationId xmlns:p14="http://schemas.microsoft.com/office/powerpoint/2010/main" val="972005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title"/>
          </p:nvPr>
        </p:nvSpPr>
        <p:spPr>
          <a:xfrm>
            <a:off x="518678" y="209028"/>
            <a:ext cx="8333222" cy="1147969"/>
          </a:xfrm>
        </p:spPr>
        <p:txBody>
          <a:bodyPr rtlCol="0" anchor="b">
            <a:normAutofit/>
          </a:bodyPr>
          <a:lstStyle/>
          <a:p>
            <a:pPr rtl="0"/>
            <a:r>
              <a:rPr lang="fr-FR" dirty="0"/>
              <a:t>Les Stratégies de Groupes</a:t>
            </a:r>
            <a:endParaRPr lang="fr-FR" b="0" dirty="0"/>
          </a:p>
        </p:txBody>
      </p:sp>
      <p:sp>
        <p:nvSpPr>
          <p:cNvPr id="26" name="Content Placeholder 4">
            <a:extLst>
              <a:ext uri="{FF2B5EF4-FFF2-40B4-BE49-F238E27FC236}">
                <a16:creationId xmlns:a16="http://schemas.microsoft.com/office/drawing/2014/main" id="{3EF5D476-4C57-410B-9A7D-53DB606AB166}"/>
              </a:ext>
            </a:extLst>
          </p:cNvPr>
          <p:cNvSpPr>
            <a:spLocks noGrp="1"/>
          </p:cNvSpPr>
          <p:nvPr>
            <p:ph sz="half" idx="1"/>
          </p:nvPr>
        </p:nvSpPr>
        <p:spPr>
          <a:xfrm>
            <a:off x="790575" y="2209800"/>
            <a:ext cx="4375688" cy="3967163"/>
          </a:xfrm>
        </p:spPr>
        <p:txBody>
          <a:bodyPr/>
          <a:lstStyle/>
          <a:p>
            <a:r>
              <a:rPr lang="fr-FR" sz="2000" dirty="0"/>
              <a:t>Introduction</a:t>
            </a:r>
          </a:p>
          <a:p>
            <a:r>
              <a:rPr lang="fr-FR" sz="2000" dirty="0"/>
              <a:t>Stratégie locale et de domaine</a:t>
            </a:r>
          </a:p>
          <a:p>
            <a:r>
              <a:rPr lang="fr-FR" sz="2000" dirty="0"/>
              <a:t>GPO, AD et processus d’application</a:t>
            </a:r>
          </a:p>
          <a:p>
            <a:r>
              <a:rPr lang="fr-FR" sz="2000" dirty="0"/>
              <a:t>Les outils de gestion des GPO</a:t>
            </a:r>
          </a:p>
          <a:p>
            <a:r>
              <a:rPr lang="fr-FR" sz="2000" dirty="0"/>
              <a:t>Les préférences de stratégie de groupe</a:t>
            </a:r>
          </a:p>
          <a:p>
            <a:r>
              <a:rPr lang="fr-FR" sz="2000" dirty="0"/>
              <a:t>Stratégies de groupe et sécurité</a:t>
            </a:r>
          </a:p>
          <a:p>
            <a:r>
              <a:rPr lang="fr-FR" sz="2000" dirty="0"/>
              <a:t>Dépanner les stratégies de groupe</a:t>
            </a:r>
          </a:p>
          <a:p>
            <a:r>
              <a:rPr lang="fr-FR" sz="2000" dirty="0"/>
              <a:t>Étude de cas</a:t>
            </a:r>
          </a:p>
          <a:p>
            <a:r>
              <a:rPr lang="fr-FR" sz="2000" dirty="0"/>
              <a:t>Conclusion</a:t>
            </a:r>
          </a:p>
          <a:p>
            <a:endParaRPr lang="en-US" sz="2000" dirty="0"/>
          </a:p>
        </p:txBody>
      </p:sp>
      <p:pic>
        <p:nvPicPr>
          <p:cNvPr id="13" name="Espace réservé du contenu 12">
            <a:extLst>
              <a:ext uri="{FF2B5EF4-FFF2-40B4-BE49-F238E27FC236}">
                <a16:creationId xmlns:a16="http://schemas.microsoft.com/office/drawing/2014/main" id="{541CE45E-9ADB-4BB0-82BD-F2D9FF1584B3}"/>
              </a:ext>
            </a:extLst>
          </p:cNvPr>
          <p:cNvPicPr>
            <a:picLocks noGrp="1" noChangeAspect="1"/>
          </p:cNvPicPr>
          <p:nvPr>
            <p:ph sz="half" idx="2"/>
          </p:nvPr>
        </p:nvPicPr>
        <p:blipFill>
          <a:blip r:embed="rId3"/>
          <a:stretch>
            <a:fillRect/>
          </a:stretch>
        </p:blipFill>
        <p:spPr>
          <a:xfrm>
            <a:off x="6890401" y="1651044"/>
            <a:ext cx="3745197" cy="4525919"/>
          </a:xfrm>
          <a:prstGeom prst="rect">
            <a:avLst/>
          </a:prstGeom>
          <a:noFill/>
        </p:spPr>
      </p:pic>
      <p:sp>
        <p:nvSpPr>
          <p:cNvPr id="22" name="ZoneTexte 21">
            <a:extLst>
              <a:ext uri="{FF2B5EF4-FFF2-40B4-BE49-F238E27FC236}">
                <a16:creationId xmlns:a16="http://schemas.microsoft.com/office/drawing/2014/main" id="{128BDBA8-7E78-466F-A261-1F317F7E1772}"/>
              </a:ext>
            </a:extLst>
          </p:cNvPr>
          <p:cNvSpPr txBox="1"/>
          <p:nvPr/>
        </p:nvSpPr>
        <p:spPr>
          <a:xfrm>
            <a:off x="1550125" y="1598732"/>
            <a:ext cx="3616138" cy="369332"/>
          </a:xfrm>
          <a:prstGeom prst="rect">
            <a:avLst/>
          </a:prstGeom>
        </p:spPr>
        <p:txBody>
          <a:bodyPr rtlCol="0"/>
          <a:lstStyle>
            <a:lvl1pPr indent="0">
              <a:lnSpc>
                <a:spcPct val="90000"/>
              </a:lnSpc>
              <a:spcBef>
                <a:spcPts val="1000"/>
              </a:spcBef>
              <a:buClr>
                <a:srgbClr val="2E7A40"/>
              </a:buClr>
              <a:buFont typeface="Arial" panose="020B0604020202020204" pitchFamily="34" charset="0"/>
              <a:buNone/>
              <a:defRPr lang="en-US" sz="2000" spc="300">
                <a:solidFill>
                  <a:schemeClr val="accent6"/>
                </a:solidFill>
              </a:defRPr>
            </a:lvl1pPr>
            <a:lvl2pPr indent="0">
              <a:lnSpc>
                <a:spcPct val="90000"/>
              </a:lnSpc>
              <a:spcBef>
                <a:spcPts val="500"/>
              </a:spcBef>
              <a:buClr>
                <a:srgbClr val="2E7A40"/>
              </a:buClr>
              <a:buFont typeface="Arial" panose="020B0604020202020204" pitchFamily="34" charset="0"/>
              <a:buNone/>
              <a:defRPr lang="en-US" sz="2000"/>
            </a:lvl2pPr>
            <a:lvl3pPr marL="1143000" indent="-228600">
              <a:lnSpc>
                <a:spcPct val="90000"/>
              </a:lnSpc>
              <a:spcBef>
                <a:spcPts val="500"/>
              </a:spcBef>
              <a:buClr>
                <a:srgbClr val="2E7A40"/>
              </a:buClr>
              <a:buFont typeface="Arial" panose="020B0604020202020204" pitchFamily="34" charset="0"/>
              <a:buChar char="•"/>
              <a:defRPr lang="en-US" dirty="0"/>
            </a:lvl3pPr>
            <a:lvl4pPr marL="1600200" indent="-228600">
              <a:lnSpc>
                <a:spcPct val="90000"/>
              </a:lnSpc>
              <a:spcBef>
                <a:spcPts val="500"/>
              </a:spcBef>
              <a:buClr>
                <a:srgbClr val="2E7A40"/>
              </a:buClr>
              <a:buFont typeface="Arial" panose="020B0604020202020204" pitchFamily="34" charset="0"/>
              <a:buChar char="•"/>
              <a:defRPr lang="en-US" sz="1600" dirty="0"/>
            </a:lvl4pPr>
            <a:lvl5pPr marL="2057400" indent="-228600">
              <a:lnSpc>
                <a:spcPct val="90000"/>
              </a:lnSpc>
              <a:spcBef>
                <a:spcPts val="500"/>
              </a:spcBef>
              <a:buClr>
                <a:srgbClr val="2E7A40"/>
              </a:buClr>
              <a:buFont typeface="Arial" panose="020B0604020202020204" pitchFamily="34" charset="0"/>
              <a:buChar char="•"/>
              <a:defRPr lang="en-IN" sz="160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2400" dirty="0"/>
              <a:t>Table des Matières</a:t>
            </a:r>
          </a:p>
        </p:txBody>
      </p:sp>
    </p:spTree>
    <p:extLst>
      <p:ext uri="{BB962C8B-B14F-4D97-AF65-F5344CB8AC3E}">
        <p14:creationId xmlns:p14="http://schemas.microsoft.com/office/powerpoint/2010/main" val="3891516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title"/>
          </p:nvPr>
        </p:nvSpPr>
        <p:spPr>
          <a:xfrm>
            <a:off x="-315275" y="85725"/>
            <a:ext cx="8333222" cy="671197"/>
          </a:xfrm>
        </p:spPr>
        <p:txBody>
          <a:bodyPr rtlCol="0" anchor="b">
            <a:normAutofit/>
          </a:bodyPr>
          <a:lstStyle/>
          <a:p>
            <a:pPr algn="ctr" rtl="0"/>
            <a:r>
              <a:rPr lang="fr-FR" dirty="0"/>
              <a:t>GPO et Active Directory</a:t>
            </a:r>
            <a:endParaRPr lang="fr-FR" b="0" dirty="0"/>
          </a:p>
        </p:txBody>
      </p:sp>
      <p:graphicFrame>
        <p:nvGraphicFramePr>
          <p:cNvPr id="7" name="Tableau 7">
            <a:extLst>
              <a:ext uri="{FF2B5EF4-FFF2-40B4-BE49-F238E27FC236}">
                <a16:creationId xmlns:a16="http://schemas.microsoft.com/office/drawing/2014/main" id="{AA3BF71D-7789-42B4-BB8F-78DFCE6B992A}"/>
              </a:ext>
            </a:extLst>
          </p:cNvPr>
          <p:cNvGraphicFramePr>
            <a:graphicFrameLocks noGrp="1"/>
          </p:cNvGraphicFramePr>
          <p:nvPr>
            <p:ph sz="half" idx="1"/>
            <p:extLst>
              <p:ext uri="{D42A27DB-BD31-4B8C-83A1-F6EECF244321}">
                <p14:modId xmlns:p14="http://schemas.microsoft.com/office/powerpoint/2010/main" val="3579519777"/>
              </p:ext>
            </p:extLst>
          </p:nvPr>
        </p:nvGraphicFramePr>
        <p:xfrm>
          <a:off x="518678" y="1749528"/>
          <a:ext cx="5000564" cy="4159044"/>
        </p:xfrm>
        <a:graphic>
          <a:graphicData uri="http://schemas.openxmlformats.org/drawingml/2006/table">
            <a:tbl>
              <a:tblPr firstRow="1" bandRow="1">
                <a:tableStyleId>{00A15C55-8517-42AA-B614-E9B94910E393}</a:tableStyleId>
              </a:tblPr>
              <a:tblGrid>
                <a:gridCol w="2500282">
                  <a:extLst>
                    <a:ext uri="{9D8B030D-6E8A-4147-A177-3AD203B41FA5}">
                      <a16:colId xmlns:a16="http://schemas.microsoft.com/office/drawing/2014/main" val="1439552445"/>
                    </a:ext>
                  </a:extLst>
                </a:gridCol>
                <a:gridCol w="2500282">
                  <a:extLst>
                    <a:ext uri="{9D8B030D-6E8A-4147-A177-3AD203B41FA5}">
                      <a16:colId xmlns:a16="http://schemas.microsoft.com/office/drawing/2014/main" val="4160426121"/>
                    </a:ext>
                  </a:extLst>
                </a:gridCol>
              </a:tblGrid>
              <a:tr h="471280">
                <a:tc>
                  <a:txBody>
                    <a:bodyPr/>
                    <a:lstStyle/>
                    <a:p>
                      <a:pPr algn="ctr">
                        <a:lnSpc>
                          <a:spcPts val="1300"/>
                        </a:lnSpc>
                        <a:spcAft>
                          <a:spcPts val="0"/>
                        </a:spcAft>
                      </a:pPr>
                      <a:r>
                        <a:rPr lang="fr-FR" sz="1600" dirty="0">
                          <a:effectLst/>
                        </a:rPr>
                        <a:t>Composant physique</a:t>
                      </a:r>
                      <a:endParaRPr lang="fr-FR" sz="1600" b="1" dirty="0">
                        <a:solidFill>
                          <a:srgbClr val="000000"/>
                        </a:solidFill>
                        <a:effectLst/>
                        <a:latin typeface="Schneidler BT"/>
                        <a:ea typeface="Times New Roman" panose="02020603050405020304" pitchFamily="18" charset="0"/>
                        <a:cs typeface="Schneidler BT"/>
                      </a:endParaRPr>
                    </a:p>
                  </a:txBody>
                  <a:tcPr marL="25400" marR="25400" marT="63500" marB="63500" anchor="ctr"/>
                </a:tc>
                <a:tc>
                  <a:txBody>
                    <a:bodyPr/>
                    <a:lstStyle/>
                    <a:p>
                      <a:pPr algn="ctr">
                        <a:lnSpc>
                          <a:spcPts val="1300"/>
                        </a:lnSpc>
                        <a:spcAft>
                          <a:spcPts val="0"/>
                        </a:spcAft>
                      </a:pPr>
                      <a:r>
                        <a:rPr lang="fr-FR" sz="1600" dirty="0">
                          <a:effectLst/>
                        </a:rPr>
                        <a:t>Description</a:t>
                      </a:r>
                      <a:endParaRPr lang="fr-FR" sz="1600" b="1" dirty="0">
                        <a:solidFill>
                          <a:srgbClr val="000000"/>
                        </a:solidFill>
                        <a:effectLst/>
                        <a:latin typeface="Schneidler BT"/>
                        <a:ea typeface="Times New Roman" panose="02020603050405020304" pitchFamily="18" charset="0"/>
                        <a:cs typeface="Schneidler BT"/>
                      </a:endParaRPr>
                    </a:p>
                  </a:txBody>
                  <a:tcPr marL="25400" marR="25400" marT="63500" marB="63500" anchor="ctr"/>
                </a:tc>
                <a:extLst>
                  <a:ext uri="{0D108BD9-81ED-4DB2-BD59-A6C34878D82A}">
                    <a16:rowId xmlns:a16="http://schemas.microsoft.com/office/drawing/2014/main" val="2777701128"/>
                  </a:ext>
                </a:extLst>
              </a:tr>
              <a:tr h="759284">
                <a:tc>
                  <a:txBody>
                    <a:bodyPr/>
                    <a:lstStyle/>
                    <a:p>
                      <a:pPr>
                        <a:lnSpc>
                          <a:spcPct val="100000"/>
                        </a:lnSpc>
                        <a:spcAft>
                          <a:spcPts val="0"/>
                        </a:spcAft>
                      </a:pPr>
                      <a:r>
                        <a:rPr lang="fr-FR" sz="1600" dirty="0">
                          <a:effectLst/>
                        </a:rPr>
                        <a:t>Contrôleurs de domaines</a:t>
                      </a:r>
                      <a:endParaRPr lang="fr-FR" sz="1600" dirty="0">
                        <a:solidFill>
                          <a:srgbClr val="000000"/>
                        </a:solidFill>
                        <a:effectLst/>
                        <a:latin typeface="Schneidler BT"/>
                        <a:ea typeface="Times New Roman" panose="02020603050405020304" pitchFamily="18" charset="0"/>
                        <a:cs typeface="Schneidler BT"/>
                      </a:endParaRPr>
                    </a:p>
                  </a:txBody>
                  <a:tcPr marL="25400" marR="25400" marT="38100" marB="38100"/>
                </a:tc>
                <a:tc>
                  <a:txBody>
                    <a:bodyPr/>
                    <a:lstStyle/>
                    <a:p>
                      <a:pPr algn="just">
                        <a:lnSpc>
                          <a:spcPct val="100000"/>
                        </a:lnSpc>
                        <a:spcAft>
                          <a:spcPts val="0"/>
                        </a:spcAft>
                      </a:pPr>
                      <a:r>
                        <a:rPr lang="fr-FR" sz="1600" dirty="0">
                          <a:effectLst/>
                        </a:rPr>
                        <a:t>Contiennent des copies de la base de données A.D (</a:t>
                      </a:r>
                      <a:r>
                        <a:rPr lang="fr-FR" sz="1600" u="none" strike="noStrike" dirty="0">
                          <a:effectLst/>
                        </a:rPr>
                        <a:t>NTDS.DIT</a:t>
                      </a:r>
                      <a:r>
                        <a:rPr lang="fr-FR" sz="1600" dirty="0">
                          <a:effectLst/>
                        </a:rPr>
                        <a:t>).</a:t>
                      </a:r>
                      <a:endParaRPr lang="fr-FR" sz="1600" dirty="0">
                        <a:solidFill>
                          <a:srgbClr val="000000"/>
                        </a:solidFill>
                        <a:effectLst/>
                        <a:latin typeface="Schneidler BT"/>
                        <a:ea typeface="Times New Roman" panose="02020603050405020304" pitchFamily="18" charset="0"/>
                        <a:cs typeface="Schneidler BT"/>
                      </a:endParaRPr>
                    </a:p>
                  </a:txBody>
                  <a:tcPr marL="25400" marR="25400" marT="38100" marB="38100"/>
                </a:tc>
                <a:extLst>
                  <a:ext uri="{0D108BD9-81ED-4DB2-BD59-A6C34878D82A}">
                    <a16:rowId xmlns:a16="http://schemas.microsoft.com/office/drawing/2014/main" val="892594288"/>
                  </a:ext>
                </a:extLst>
              </a:tr>
              <a:tr h="1269838">
                <a:tc>
                  <a:txBody>
                    <a:bodyPr/>
                    <a:lstStyle/>
                    <a:p>
                      <a:pPr>
                        <a:lnSpc>
                          <a:spcPct val="100000"/>
                        </a:lnSpc>
                        <a:spcAft>
                          <a:spcPts val="0"/>
                        </a:spcAft>
                      </a:pPr>
                      <a:r>
                        <a:rPr lang="fr-FR" sz="1600">
                          <a:effectLst/>
                        </a:rPr>
                        <a:t>Magasin de données</a:t>
                      </a:r>
                      <a:endParaRPr lang="fr-FR" sz="1600">
                        <a:solidFill>
                          <a:srgbClr val="000000"/>
                        </a:solidFill>
                        <a:effectLst/>
                        <a:latin typeface="Schneidler BT"/>
                        <a:ea typeface="Times New Roman" panose="02020603050405020304" pitchFamily="18" charset="0"/>
                        <a:cs typeface="Schneidler BT"/>
                      </a:endParaRPr>
                    </a:p>
                  </a:txBody>
                  <a:tcPr marL="25400" marR="25400" marT="38100" marB="38100"/>
                </a:tc>
                <a:tc>
                  <a:txBody>
                    <a:bodyPr/>
                    <a:lstStyle/>
                    <a:p>
                      <a:pPr algn="just">
                        <a:lnSpc>
                          <a:spcPct val="100000"/>
                        </a:lnSpc>
                        <a:spcAft>
                          <a:spcPts val="0"/>
                        </a:spcAft>
                      </a:pPr>
                      <a:r>
                        <a:rPr lang="fr-FR" sz="1600" dirty="0">
                          <a:effectLst/>
                        </a:rPr>
                        <a:t>Répertoire sur chaque contrôleur de domaine qui stocke les informations (</a:t>
                      </a:r>
                      <a:r>
                        <a:rPr lang="fr-FR" sz="1600" u="none" strike="noStrike" dirty="0">
                          <a:effectLst/>
                        </a:rPr>
                        <a:t>SYSVOL</a:t>
                      </a:r>
                      <a:r>
                        <a:rPr lang="fr-FR" sz="1600" dirty="0">
                          <a:effectLst/>
                        </a:rPr>
                        <a:t>).</a:t>
                      </a:r>
                      <a:endParaRPr lang="fr-FR" sz="1600" dirty="0">
                        <a:solidFill>
                          <a:srgbClr val="000000"/>
                        </a:solidFill>
                        <a:effectLst/>
                        <a:latin typeface="Schneidler BT"/>
                        <a:ea typeface="Times New Roman" panose="02020603050405020304" pitchFamily="18" charset="0"/>
                        <a:cs typeface="Schneidler BT"/>
                      </a:endParaRPr>
                    </a:p>
                  </a:txBody>
                  <a:tcPr marL="25400" marR="25400" marT="38100" marB="38100"/>
                </a:tc>
                <a:extLst>
                  <a:ext uri="{0D108BD9-81ED-4DB2-BD59-A6C34878D82A}">
                    <a16:rowId xmlns:a16="http://schemas.microsoft.com/office/drawing/2014/main" val="594182065"/>
                  </a:ext>
                </a:extLst>
              </a:tr>
              <a:tr h="1610206">
                <a:tc>
                  <a:txBody>
                    <a:bodyPr/>
                    <a:lstStyle/>
                    <a:p>
                      <a:pPr>
                        <a:lnSpc>
                          <a:spcPct val="100000"/>
                        </a:lnSpc>
                        <a:spcAft>
                          <a:spcPts val="0"/>
                        </a:spcAft>
                      </a:pPr>
                      <a:r>
                        <a:rPr lang="fr-FR" sz="1600">
                          <a:effectLst/>
                        </a:rPr>
                        <a:t>Contrôleur de domaine </a:t>
                      </a:r>
                      <a:br>
                        <a:rPr lang="fr-FR" sz="1600">
                          <a:effectLst/>
                        </a:rPr>
                      </a:br>
                      <a:r>
                        <a:rPr lang="fr-FR" sz="1600">
                          <a:effectLst/>
                        </a:rPr>
                        <a:t>en lecture seule (RODC)</a:t>
                      </a:r>
                      <a:endParaRPr lang="fr-FR" sz="1600">
                        <a:solidFill>
                          <a:srgbClr val="000000"/>
                        </a:solidFill>
                        <a:effectLst/>
                        <a:latin typeface="Schneidler BT"/>
                        <a:ea typeface="Times New Roman" panose="02020603050405020304" pitchFamily="18" charset="0"/>
                        <a:cs typeface="Schneidler BT"/>
                      </a:endParaRPr>
                    </a:p>
                  </a:txBody>
                  <a:tcPr marL="25400" marR="25400" marT="38100" marB="38100"/>
                </a:tc>
                <a:tc>
                  <a:txBody>
                    <a:bodyPr/>
                    <a:lstStyle/>
                    <a:p>
                      <a:pPr algn="just">
                        <a:lnSpc>
                          <a:spcPct val="100000"/>
                        </a:lnSpc>
                        <a:spcAft>
                          <a:spcPts val="0"/>
                        </a:spcAft>
                      </a:pPr>
                      <a:r>
                        <a:rPr lang="fr-FR" sz="1600" dirty="0">
                          <a:effectLst/>
                        </a:rPr>
                        <a:t>Utilisé pour améliorer la sécurité dans les filiales ou agences dans lesquelles il n'y a pas forcément de service informatique.</a:t>
                      </a:r>
                      <a:endParaRPr lang="fr-FR" sz="1600" dirty="0">
                        <a:solidFill>
                          <a:srgbClr val="000000"/>
                        </a:solidFill>
                        <a:effectLst/>
                        <a:latin typeface="Schneidler BT"/>
                        <a:ea typeface="Times New Roman" panose="02020603050405020304" pitchFamily="18" charset="0"/>
                        <a:cs typeface="Schneidler BT"/>
                      </a:endParaRPr>
                    </a:p>
                  </a:txBody>
                  <a:tcPr marL="25400" marR="25400" marT="38100" marB="38100"/>
                </a:tc>
                <a:extLst>
                  <a:ext uri="{0D108BD9-81ED-4DB2-BD59-A6C34878D82A}">
                    <a16:rowId xmlns:a16="http://schemas.microsoft.com/office/drawing/2014/main" val="2183480811"/>
                  </a:ext>
                </a:extLst>
              </a:tr>
            </a:tbl>
          </a:graphicData>
        </a:graphic>
      </p:graphicFrame>
      <p:graphicFrame>
        <p:nvGraphicFramePr>
          <p:cNvPr id="17" name="Tableau 7">
            <a:extLst>
              <a:ext uri="{FF2B5EF4-FFF2-40B4-BE49-F238E27FC236}">
                <a16:creationId xmlns:a16="http://schemas.microsoft.com/office/drawing/2014/main" id="{D69D5CE0-EC29-470A-B33B-3A0C3EAF4A8F}"/>
              </a:ext>
            </a:extLst>
          </p:cNvPr>
          <p:cNvGraphicFramePr>
            <a:graphicFrameLocks/>
          </p:cNvGraphicFramePr>
          <p:nvPr>
            <p:extLst>
              <p:ext uri="{D42A27DB-BD31-4B8C-83A1-F6EECF244321}">
                <p14:modId xmlns:p14="http://schemas.microsoft.com/office/powerpoint/2010/main" val="3305992781"/>
              </p:ext>
            </p:extLst>
          </p:nvPr>
        </p:nvGraphicFramePr>
        <p:xfrm>
          <a:off x="6146407" y="863372"/>
          <a:ext cx="5000564" cy="5675540"/>
        </p:xfrm>
        <a:graphic>
          <a:graphicData uri="http://schemas.openxmlformats.org/drawingml/2006/table">
            <a:tbl>
              <a:tblPr firstRow="1" bandRow="1">
                <a:tableStyleId>{00A15C55-8517-42AA-B614-E9B94910E393}</a:tableStyleId>
              </a:tblPr>
              <a:tblGrid>
                <a:gridCol w="2500282">
                  <a:extLst>
                    <a:ext uri="{9D8B030D-6E8A-4147-A177-3AD203B41FA5}">
                      <a16:colId xmlns:a16="http://schemas.microsoft.com/office/drawing/2014/main" val="1439552445"/>
                    </a:ext>
                  </a:extLst>
                </a:gridCol>
                <a:gridCol w="2500282">
                  <a:extLst>
                    <a:ext uri="{9D8B030D-6E8A-4147-A177-3AD203B41FA5}">
                      <a16:colId xmlns:a16="http://schemas.microsoft.com/office/drawing/2014/main" val="4160426121"/>
                    </a:ext>
                  </a:extLst>
                </a:gridCol>
              </a:tblGrid>
              <a:tr h="471280">
                <a:tc>
                  <a:txBody>
                    <a:bodyPr/>
                    <a:lstStyle/>
                    <a:p>
                      <a:pPr algn="ctr">
                        <a:lnSpc>
                          <a:spcPts val="1300"/>
                        </a:lnSpc>
                        <a:spcAft>
                          <a:spcPts val="0"/>
                        </a:spcAft>
                      </a:pPr>
                      <a:r>
                        <a:rPr lang="fr-FR" sz="1600" dirty="0">
                          <a:effectLst/>
                        </a:rPr>
                        <a:t>Composant logique</a:t>
                      </a:r>
                      <a:endParaRPr lang="fr-FR" sz="1600" b="1" dirty="0">
                        <a:solidFill>
                          <a:srgbClr val="000000"/>
                        </a:solidFill>
                        <a:effectLst/>
                        <a:latin typeface="Schneidler BT"/>
                        <a:ea typeface="Times New Roman" panose="02020603050405020304" pitchFamily="18" charset="0"/>
                        <a:cs typeface="Schneidler BT"/>
                      </a:endParaRPr>
                    </a:p>
                  </a:txBody>
                  <a:tcPr marL="25400" marR="25400" marT="63500" marB="63500" anchor="ctr"/>
                </a:tc>
                <a:tc>
                  <a:txBody>
                    <a:bodyPr/>
                    <a:lstStyle/>
                    <a:p>
                      <a:pPr algn="ctr">
                        <a:lnSpc>
                          <a:spcPts val="1300"/>
                        </a:lnSpc>
                        <a:spcAft>
                          <a:spcPts val="0"/>
                        </a:spcAft>
                      </a:pPr>
                      <a:r>
                        <a:rPr lang="fr-FR" sz="1600" dirty="0">
                          <a:effectLst/>
                        </a:rPr>
                        <a:t>Description</a:t>
                      </a:r>
                      <a:endParaRPr lang="fr-FR" sz="1600" b="1" dirty="0">
                        <a:solidFill>
                          <a:srgbClr val="000000"/>
                        </a:solidFill>
                        <a:effectLst/>
                        <a:latin typeface="Schneidler BT"/>
                        <a:ea typeface="Times New Roman" panose="02020603050405020304" pitchFamily="18" charset="0"/>
                        <a:cs typeface="Schneidler BT"/>
                      </a:endParaRPr>
                    </a:p>
                  </a:txBody>
                  <a:tcPr marL="25400" marR="25400" marT="63500" marB="63500" anchor="ctr"/>
                </a:tc>
                <a:extLst>
                  <a:ext uri="{0D108BD9-81ED-4DB2-BD59-A6C34878D82A}">
                    <a16:rowId xmlns:a16="http://schemas.microsoft.com/office/drawing/2014/main" val="2777701128"/>
                  </a:ext>
                </a:extLst>
              </a:tr>
              <a:tr h="759284">
                <a:tc>
                  <a:txBody>
                    <a:bodyPr/>
                    <a:lstStyle/>
                    <a:p>
                      <a:pPr>
                        <a:lnSpc>
                          <a:spcPct val="100000"/>
                        </a:lnSpc>
                        <a:spcAft>
                          <a:spcPts val="0"/>
                        </a:spcAft>
                      </a:pPr>
                      <a:r>
                        <a:rPr lang="fr-FR" sz="1600" dirty="0">
                          <a:effectLst/>
                        </a:rPr>
                        <a:t>Partition</a:t>
                      </a:r>
                      <a:endParaRPr lang="fr-FR" sz="1600" dirty="0">
                        <a:solidFill>
                          <a:srgbClr val="000000"/>
                        </a:solidFill>
                        <a:effectLst/>
                        <a:latin typeface="Schneidler BT"/>
                        <a:ea typeface="Times New Roman" panose="02020603050405020304" pitchFamily="18" charset="0"/>
                        <a:cs typeface="Schneidler BT"/>
                      </a:endParaRPr>
                    </a:p>
                  </a:txBody>
                  <a:tcPr marL="25400" marR="25400" marT="38100" marB="38100"/>
                </a:tc>
                <a:tc>
                  <a:txBody>
                    <a:bodyPr/>
                    <a:lstStyle/>
                    <a:p>
                      <a:pPr algn="just">
                        <a:lnSpc>
                          <a:spcPts val="1300"/>
                        </a:lnSpc>
                        <a:spcAft>
                          <a:spcPts val="0"/>
                        </a:spcAft>
                      </a:pPr>
                      <a:r>
                        <a:rPr lang="fr-FR" sz="1400" dirty="0">
                          <a:effectLst/>
                        </a:rPr>
                        <a:t>Une section de la base de données AD. Bien que la base de données soit un seul fichier nommé NTDS.DIT, elle est affichée, gérée et répliquée comme si elle était composée de sections ou d'instances distinctes.</a:t>
                      </a:r>
                      <a:endParaRPr lang="fr-FR" sz="1400" dirty="0">
                        <a:solidFill>
                          <a:srgbClr val="000000"/>
                        </a:solidFill>
                        <a:effectLst/>
                        <a:latin typeface="Schneidler BT"/>
                        <a:ea typeface="+mn-ea"/>
                        <a:cs typeface="+mn-cs"/>
                      </a:endParaRPr>
                    </a:p>
                  </a:txBody>
                  <a:tcPr marL="25400" marR="25400" marT="38100" marB="38100"/>
                </a:tc>
                <a:extLst>
                  <a:ext uri="{0D108BD9-81ED-4DB2-BD59-A6C34878D82A}">
                    <a16:rowId xmlns:a16="http://schemas.microsoft.com/office/drawing/2014/main" val="892594288"/>
                  </a:ext>
                </a:extLst>
              </a:tr>
              <a:tr h="608498">
                <a:tc>
                  <a:txBody>
                    <a:bodyPr/>
                    <a:lstStyle/>
                    <a:p>
                      <a:pPr>
                        <a:lnSpc>
                          <a:spcPct val="100000"/>
                        </a:lnSpc>
                        <a:spcAft>
                          <a:spcPts val="0"/>
                        </a:spcAft>
                      </a:pPr>
                      <a:r>
                        <a:rPr lang="fr-FR" sz="1600" dirty="0">
                          <a:effectLst/>
                        </a:rPr>
                        <a:t>Domaine</a:t>
                      </a:r>
                      <a:endParaRPr lang="fr-FR" sz="1600" dirty="0">
                        <a:solidFill>
                          <a:srgbClr val="000000"/>
                        </a:solidFill>
                        <a:effectLst/>
                        <a:latin typeface="Schneidler BT"/>
                        <a:ea typeface="Times New Roman" panose="02020603050405020304" pitchFamily="18" charset="0"/>
                        <a:cs typeface="Schneidler BT"/>
                      </a:endParaRPr>
                    </a:p>
                  </a:txBody>
                  <a:tcPr marL="25400" marR="25400" marT="38100" marB="38100"/>
                </a:tc>
                <a:tc>
                  <a:txBody>
                    <a:bodyPr/>
                    <a:lstStyle/>
                    <a:p>
                      <a:pPr algn="just">
                        <a:lnSpc>
                          <a:spcPts val="1300"/>
                        </a:lnSpc>
                        <a:spcAft>
                          <a:spcPts val="0"/>
                        </a:spcAft>
                      </a:pPr>
                      <a:r>
                        <a:rPr lang="fr-FR" sz="1400" dirty="0">
                          <a:effectLst/>
                        </a:rPr>
                        <a:t>Limite administrative de sécurité pour les utilisateurs et les ordinateurs.</a:t>
                      </a:r>
                      <a:endParaRPr lang="fr-FR" sz="1400" dirty="0">
                        <a:solidFill>
                          <a:srgbClr val="000000"/>
                        </a:solidFill>
                        <a:effectLst/>
                        <a:latin typeface="Schneidler BT"/>
                        <a:ea typeface="+mn-ea"/>
                        <a:cs typeface="+mn-cs"/>
                      </a:endParaRPr>
                    </a:p>
                  </a:txBody>
                  <a:tcPr marL="25400" marR="25400" marT="38100" marB="38100"/>
                </a:tc>
                <a:extLst>
                  <a:ext uri="{0D108BD9-81ED-4DB2-BD59-A6C34878D82A}">
                    <a16:rowId xmlns:a16="http://schemas.microsoft.com/office/drawing/2014/main" val="594182065"/>
                  </a:ext>
                </a:extLst>
              </a:tr>
              <a:tr h="432130">
                <a:tc>
                  <a:txBody>
                    <a:bodyPr/>
                    <a:lstStyle/>
                    <a:p>
                      <a:pPr>
                        <a:lnSpc>
                          <a:spcPts val="1300"/>
                        </a:lnSpc>
                        <a:spcAft>
                          <a:spcPts val="0"/>
                        </a:spcAft>
                      </a:pPr>
                      <a:r>
                        <a:rPr lang="fr-FR" sz="1600" dirty="0">
                          <a:effectLst/>
                        </a:rPr>
                        <a:t>Forêt</a:t>
                      </a:r>
                      <a:endParaRPr lang="fr-FR" sz="1600" dirty="0">
                        <a:solidFill>
                          <a:srgbClr val="000000"/>
                        </a:solidFill>
                        <a:effectLst/>
                        <a:latin typeface="Schneidler BT"/>
                        <a:ea typeface="+mn-ea"/>
                        <a:cs typeface="+mn-cs"/>
                      </a:endParaRPr>
                    </a:p>
                  </a:txBody>
                  <a:tcPr marL="25400" marR="25400" marT="38100" marB="38100"/>
                </a:tc>
                <a:tc>
                  <a:txBody>
                    <a:bodyPr/>
                    <a:lstStyle/>
                    <a:p>
                      <a:pPr algn="just">
                        <a:lnSpc>
                          <a:spcPts val="1300"/>
                        </a:lnSpc>
                        <a:spcAft>
                          <a:spcPts val="0"/>
                        </a:spcAft>
                      </a:pPr>
                      <a:r>
                        <a:rPr lang="fr-FR" sz="1400" dirty="0">
                          <a:effectLst/>
                        </a:rPr>
                        <a:t>Collection des domaines Active Directory.</a:t>
                      </a:r>
                      <a:endParaRPr lang="fr-FR" sz="1400" dirty="0">
                        <a:solidFill>
                          <a:srgbClr val="000000"/>
                        </a:solidFill>
                        <a:effectLst/>
                        <a:latin typeface="Schneidler BT"/>
                        <a:ea typeface="+mn-ea"/>
                        <a:cs typeface="+mn-cs"/>
                      </a:endParaRPr>
                    </a:p>
                  </a:txBody>
                  <a:tcPr marL="25400" marR="25400" marT="38100" marB="38100"/>
                </a:tc>
                <a:extLst>
                  <a:ext uri="{0D108BD9-81ED-4DB2-BD59-A6C34878D82A}">
                    <a16:rowId xmlns:a16="http://schemas.microsoft.com/office/drawing/2014/main" val="2183480811"/>
                  </a:ext>
                </a:extLst>
              </a:tr>
              <a:tr h="1089965">
                <a:tc>
                  <a:txBody>
                    <a:bodyPr/>
                    <a:lstStyle/>
                    <a:p>
                      <a:pPr>
                        <a:lnSpc>
                          <a:spcPts val="1300"/>
                        </a:lnSpc>
                        <a:spcAft>
                          <a:spcPts val="0"/>
                        </a:spcAft>
                      </a:pPr>
                      <a:r>
                        <a:rPr lang="fr-FR" sz="1600" dirty="0">
                          <a:solidFill>
                            <a:srgbClr val="000000"/>
                          </a:solidFill>
                          <a:effectLst/>
                          <a:latin typeface="Schneidler BT"/>
                          <a:ea typeface="+mn-ea"/>
                          <a:cs typeface="+mn-cs"/>
                        </a:rPr>
                        <a:t>Site</a:t>
                      </a:r>
                    </a:p>
                  </a:txBody>
                  <a:tcPr marL="25400" marR="25400" marT="38100" marB="3810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400" dirty="0">
                          <a:effectLst/>
                        </a:rPr>
                        <a:t>Collection d'utilisateurs, de groupes et d'ordinateurs, tels qu'ils sont définis par leurs emplacements physiques. </a:t>
                      </a:r>
                      <a:endParaRPr lang="fr-FR" sz="1400" dirty="0">
                        <a:solidFill>
                          <a:srgbClr val="000000"/>
                        </a:solidFill>
                        <a:effectLst/>
                        <a:latin typeface="Schneidler BT"/>
                        <a:ea typeface="+mn-ea"/>
                        <a:cs typeface="+mn-cs"/>
                      </a:endParaRPr>
                    </a:p>
                    <a:p>
                      <a:pPr algn="just">
                        <a:lnSpc>
                          <a:spcPct val="100000"/>
                        </a:lnSpc>
                        <a:spcAft>
                          <a:spcPts val="0"/>
                        </a:spcAft>
                      </a:pPr>
                      <a:endParaRPr lang="fr-FR" sz="1400" dirty="0">
                        <a:solidFill>
                          <a:srgbClr val="000000"/>
                        </a:solidFill>
                        <a:effectLst/>
                        <a:latin typeface="Schneidler BT"/>
                        <a:ea typeface="Times New Roman" panose="02020603050405020304" pitchFamily="18" charset="0"/>
                        <a:cs typeface="Schneidler BT"/>
                      </a:endParaRPr>
                    </a:p>
                  </a:txBody>
                  <a:tcPr marL="25400" marR="25400" marT="38100" marB="38100"/>
                </a:tc>
                <a:extLst>
                  <a:ext uri="{0D108BD9-81ED-4DB2-BD59-A6C34878D82A}">
                    <a16:rowId xmlns:a16="http://schemas.microsoft.com/office/drawing/2014/main" val="3839184453"/>
                  </a:ext>
                </a:extLst>
              </a:tr>
              <a:tr h="1610206">
                <a:tc>
                  <a:txBody>
                    <a:bodyPr/>
                    <a:lstStyle/>
                    <a:p>
                      <a:pPr>
                        <a:lnSpc>
                          <a:spcPts val="1300"/>
                        </a:lnSpc>
                        <a:spcAft>
                          <a:spcPts val="0"/>
                        </a:spcAft>
                      </a:pPr>
                      <a:r>
                        <a:rPr lang="fr-FR" sz="1600" dirty="0">
                          <a:solidFill>
                            <a:srgbClr val="000000"/>
                          </a:solidFill>
                          <a:effectLst/>
                          <a:latin typeface="Schneidler BT"/>
                          <a:ea typeface="+mn-ea"/>
                          <a:cs typeface="+mn-cs"/>
                        </a:rPr>
                        <a:t>Unité d’organisation</a:t>
                      </a:r>
                    </a:p>
                  </a:txBody>
                  <a:tcPr marL="25400" marR="25400" marT="38100" marB="3810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400" dirty="0">
                          <a:effectLst/>
                        </a:rPr>
                        <a:t>Les unités d'organisation (OU) sont des conteneurs qui fournissent une infrastructure pour déléguer des droits d'administration et pour lier des objets de stratégie de groupe (GPO).</a:t>
                      </a:r>
                      <a:endParaRPr lang="fr-FR" sz="1400" dirty="0">
                        <a:solidFill>
                          <a:srgbClr val="000000"/>
                        </a:solidFill>
                        <a:effectLst/>
                        <a:latin typeface="Schneidler BT"/>
                        <a:ea typeface="+mn-ea"/>
                        <a:cs typeface="+mn-cs"/>
                      </a:endParaRPr>
                    </a:p>
                    <a:p>
                      <a:pPr algn="just">
                        <a:lnSpc>
                          <a:spcPct val="100000"/>
                        </a:lnSpc>
                        <a:spcAft>
                          <a:spcPts val="0"/>
                        </a:spcAft>
                      </a:pPr>
                      <a:endParaRPr lang="fr-FR" sz="1400" dirty="0">
                        <a:solidFill>
                          <a:srgbClr val="000000"/>
                        </a:solidFill>
                        <a:effectLst/>
                        <a:latin typeface="Schneidler BT"/>
                        <a:ea typeface="Times New Roman" panose="02020603050405020304" pitchFamily="18" charset="0"/>
                        <a:cs typeface="Schneidler BT"/>
                      </a:endParaRPr>
                    </a:p>
                  </a:txBody>
                  <a:tcPr marL="25400" marR="25400" marT="38100" marB="38100"/>
                </a:tc>
                <a:extLst>
                  <a:ext uri="{0D108BD9-81ED-4DB2-BD59-A6C34878D82A}">
                    <a16:rowId xmlns:a16="http://schemas.microsoft.com/office/drawing/2014/main" val="3381001302"/>
                  </a:ext>
                </a:extLst>
              </a:tr>
            </a:tbl>
          </a:graphicData>
        </a:graphic>
      </p:graphicFrame>
    </p:spTree>
    <p:extLst>
      <p:ext uri="{BB962C8B-B14F-4D97-AF65-F5344CB8AC3E}">
        <p14:creationId xmlns:p14="http://schemas.microsoft.com/office/powerpoint/2010/main" val="831106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title"/>
          </p:nvPr>
        </p:nvSpPr>
        <p:spPr>
          <a:xfrm>
            <a:off x="518678" y="533400"/>
            <a:ext cx="8333222" cy="823597"/>
          </a:xfrm>
        </p:spPr>
        <p:txBody>
          <a:bodyPr rtlCol="0" anchor="b">
            <a:normAutofit/>
          </a:bodyPr>
          <a:lstStyle/>
          <a:p>
            <a:pPr rtl="0"/>
            <a:r>
              <a:rPr lang="fr-FR" dirty="0"/>
              <a:t>Les caractéristiques d’une GPO</a:t>
            </a:r>
            <a:endParaRPr lang="fr-FR" b="0" dirty="0"/>
          </a:p>
        </p:txBody>
      </p:sp>
      <p:sp>
        <p:nvSpPr>
          <p:cNvPr id="3" name="Espace réservé du contenu 2">
            <a:extLst>
              <a:ext uri="{FF2B5EF4-FFF2-40B4-BE49-F238E27FC236}">
                <a16:creationId xmlns:a16="http://schemas.microsoft.com/office/drawing/2014/main" id="{A110D33E-83B0-4DE8-BB87-8499F2124C1C}"/>
              </a:ext>
            </a:extLst>
          </p:cNvPr>
          <p:cNvSpPr>
            <a:spLocks noGrp="1"/>
          </p:cNvSpPr>
          <p:nvPr>
            <p:ph sz="half" idx="1"/>
          </p:nvPr>
        </p:nvSpPr>
        <p:spPr>
          <a:xfrm>
            <a:off x="529687" y="1651044"/>
            <a:ext cx="5181600" cy="4525919"/>
          </a:xfrm>
        </p:spPr>
        <p:txBody>
          <a:bodyPr>
            <a:normAutofit/>
          </a:bodyPr>
          <a:lstStyle/>
          <a:p>
            <a:r>
              <a:rPr lang="fr-FR" dirty="0"/>
              <a:t>Un identifiant global unique GUID est attribué à la GPO.</a:t>
            </a:r>
          </a:p>
          <a:p>
            <a:r>
              <a:rPr lang="fr-FR" dirty="0"/>
              <a:t>Un conteneur de stratégie de groupe GPC (Group Policy Container) est créé dans la partition de domaine Active Directory.</a:t>
            </a:r>
          </a:p>
          <a:p>
            <a:r>
              <a:rPr lang="fr-FR" dirty="0"/>
              <a:t>Un conteneur de modèles d'administration GPT (Group Policy Template) est créé dans le dossier SYSVOL\Policies du contrôleur de domaine émulateur PDC (</a:t>
            </a:r>
            <a:r>
              <a:rPr lang="fr-FR" dirty="0" err="1"/>
              <a:t>Primary</a:t>
            </a:r>
            <a:r>
              <a:rPr lang="fr-FR" dirty="0"/>
              <a:t> Domain Controller).</a:t>
            </a:r>
          </a:p>
          <a:p>
            <a:pPr marL="0" indent="0">
              <a:buNone/>
            </a:pPr>
            <a:endParaRPr lang="fr-FR" dirty="0"/>
          </a:p>
        </p:txBody>
      </p:sp>
      <p:pic>
        <p:nvPicPr>
          <p:cNvPr id="4" name="Image 3">
            <a:extLst>
              <a:ext uri="{FF2B5EF4-FFF2-40B4-BE49-F238E27FC236}">
                <a16:creationId xmlns:a16="http://schemas.microsoft.com/office/drawing/2014/main" id="{3660F7D3-89DE-49CB-A014-41F0CD0D9DDF}"/>
              </a:ext>
            </a:extLst>
          </p:cNvPr>
          <p:cNvPicPr>
            <a:picLocks noChangeAspect="1"/>
          </p:cNvPicPr>
          <p:nvPr/>
        </p:nvPicPr>
        <p:blipFill>
          <a:blip r:embed="rId3"/>
          <a:stretch>
            <a:fillRect/>
          </a:stretch>
        </p:blipFill>
        <p:spPr>
          <a:xfrm>
            <a:off x="6172200" y="1731255"/>
            <a:ext cx="5181600" cy="4365497"/>
          </a:xfrm>
          <a:prstGeom prst="rect">
            <a:avLst/>
          </a:prstGeom>
          <a:ln>
            <a:noFill/>
          </a:ln>
          <a:effectLst>
            <a:softEdge rad="12700"/>
          </a:effectLst>
        </p:spPr>
      </p:pic>
      <p:pic>
        <p:nvPicPr>
          <p:cNvPr id="5" name="Image 4">
            <a:extLst>
              <a:ext uri="{FF2B5EF4-FFF2-40B4-BE49-F238E27FC236}">
                <a16:creationId xmlns:a16="http://schemas.microsoft.com/office/drawing/2014/main" id="{04DD1883-4FA6-4995-8611-870814B6FDD2}"/>
              </a:ext>
            </a:extLst>
          </p:cNvPr>
          <p:cNvPicPr>
            <a:picLocks noChangeAspect="1"/>
          </p:cNvPicPr>
          <p:nvPr/>
        </p:nvPicPr>
        <p:blipFill>
          <a:blip r:embed="rId4"/>
          <a:stretch>
            <a:fillRect/>
          </a:stretch>
        </p:blipFill>
        <p:spPr>
          <a:xfrm>
            <a:off x="7877173" y="728662"/>
            <a:ext cx="4010025" cy="5810250"/>
          </a:xfrm>
          <a:prstGeom prst="rect">
            <a:avLst/>
          </a:prstGeom>
          <a:ln>
            <a:noFill/>
          </a:ln>
          <a:effectLst>
            <a:softEdge rad="31750"/>
          </a:effectLst>
        </p:spPr>
      </p:pic>
    </p:spTree>
    <p:extLst>
      <p:ext uri="{BB962C8B-B14F-4D97-AF65-F5344CB8AC3E}">
        <p14:creationId xmlns:p14="http://schemas.microsoft.com/office/powerpoint/2010/main" val="98613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xit" presetSubtype="0" fill="hold" nodeType="clickEffect">
                                  <p:stCondLst>
                                    <p:cond delay="0"/>
                                  </p:stCondLst>
                                  <p:childTnLst>
                                    <p:animEffect transition="out" filter="fade">
                                      <p:cBhvr>
                                        <p:cTn id="32" dur="1000"/>
                                        <p:tgtEl>
                                          <p:spTgt spid="4"/>
                                        </p:tgtEl>
                                      </p:cBhvr>
                                    </p:animEffect>
                                    <p:anim calcmode="lin" valueType="num">
                                      <p:cBhvr>
                                        <p:cTn id="33" dur="1000"/>
                                        <p:tgtEl>
                                          <p:spTgt spid="4"/>
                                        </p:tgtEl>
                                        <p:attrNameLst>
                                          <p:attrName>ppt_x</p:attrName>
                                        </p:attrNameLst>
                                      </p:cBhvr>
                                      <p:tavLst>
                                        <p:tav tm="0">
                                          <p:val>
                                            <p:strVal val="ppt_x"/>
                                          </p:val>
                                        </p:tav>
                                        <p:tav tm="100000">
                                          <p:val>
                                            <p:strVal val="ppt_x"/>
                                          </p:val>
                                        </p:tav>
                                      </p:tavLst>
                                    </p:anim>
                                    <p:anim calcmode="lin" valueType="num">
                                      <p:cBhvr>
                                        <p:cTn id="34" dur="1000"/>
                                        <p:tgtEl>
                                          <p:spTgt spid="4"/>
                                        </p:tgtEl>
                                        <p:attrNameLst>
                                          <p:attrName>ppt_y</p:attrName>
                                        </p:attrNameLst>
                                      </p:cBhvr>
                                      <p:tavLst>
                                        <p:tav tm="0">
                                          <p:val>
                                            <p:strVal val="ppt_y"/>
                                          </p:val>
                                        </p:tav>
                                        <p:tav tm="100000">
                                          <p:val>
                                            <p:strVal val="ppt_y+.1"/>
                                          </p:val>
                                        </p:tav>
                                      </p:tavLst>
                                    </p:anim>
                                    <p:set>
                                      <p:cBhvr>
                                        <p:cTn id="35" dur="1" fill="hold">
                                          <p:stCondLst>
                                            <p:cond delay="999"/>
                                          </p:stCondLst>
                                        </p:cTn>
                                        <p:tgtEl>
                                          <p:spTgt spid="4"/>
                                        </p:tgtEl>
                                        <p:attrNameLst>
                                          <p:attrName>style.visibility</p:attrName>
                                        </p:attrNameLst>
                                      </p:cBhvr>
                                      <p:to>
                                        <p:strVal val="hidden"/>
                                      </p:to>
                                    </p:set>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title" idx="4294967295"/>
          </p:nvPr>
        </p:nvSpPr>
        <p:spPr>
          <a:xfrm>
            <a:off x="1929606" y="631975"/>
            <a:ext cx="8332788" cy="738188"/>
          </a:xfrm>
        </p:spPr>
        <p:txBody>
          <a:bodyPr rtlCol="0" anchor="b">
            <a:normAutofit/>
          </a:bodyPr>
          <a:lstStyle/>
          <a:p>
            <a:pPr rtl="0"/>
            <a:r>
              <a:rPr lang="fr-FR" dirty="0"/>
              <a:t>Au début avec Active Directory</a:t>
            </a:r>
            <a:endParaRPr lang="fr-FR" b="0" dirty="0"/>
          </a:p>
        </p:txBody>
      </p:sp>
      <p:sp>
        <p:nvSpPr>
          <p:cNvPr id="3" name="Espace réservé du contenu 2">
            <a:extLst>
              <a:ext uri="{FF2B5EF4-FFF2-40B4-BE49-F238E27FC236}">
                <a16:creationId xmlns:a16="http://schemas.microsoft.com/office/drawing/2014/main" id="{A110D33E-83B0-4DE8-BB87-8499F2124C1C}"/>
              </a:ext>
            </a:extLst>
          </p:cNvPr>
          <p:cNvSpPr>
            <a:spLocks noGrp="1"/>
          </p:cNvSpPr>
          <p:nvPr>
            <p:ph sz="half" idx="4294967295"/>
          </p:nvPr>
        </p:nvSpPr>
        <p:spPr>
          <a:xfrm>
            <a:off x="1929606" y="1986652"/>
            <a:ext cx="8147050" cy="568325"/>
          </a:xfrm>
          <a:prstGeom prst="rect">
            <a:avLst/>
          </a:prstGeom>
        </p:spPr>
        <p:txBody>
          <a:bodyPr>
            <a:normAutofit/>
          </a:bodyPr>
          <a:lstStyle/>
          <a:p>
            <a:pPr marL="0" indent="0">
              <a:buNone/>
            </a:pPr>
            <a:r>
              <a:rPr lang="fr-FR" dirty="0"/>
              <a:t>Deux objets de stratégies de groupes créer par défaut.</a:t>
            </a:r>
          </a:p>
          <a:p>
            <a:pPr marL="0" indent="0">
              <a:buNone/>
            </a:pPr>
            <a:endParaRPr lang="fr-FR" dirty="0"/>
          </a:p>
        </p:txBody>
      </p:sp>
      <p:sp>
        <p:nvSpPr>
          <p:cNvPr id="7" name="Espace réservé du contenu 2">
            <a:extLst>
              <a:ext uri="{FF2B5EF4-FFF2-40B4-BE49-F238E27FC236}">
                <a16:creationId xmlns:a16="http://schemas.microsoft.com/office/drawing/2014/main" id="{2B5716F1-D3CB-4294-8267-942359C7738D}"/>
              </a:ext>
            </a:extLst>
          </p:cNvPr>
          <p:cNvSpPr txBox="1">
            <a:spLocks/>
          </p:cNvSpPr>
          <p:nvPr/>
        </p:nvSpPr>
        <p:spPr>
          <a:xfrm>
            <a:off x="1158337" y="3192484"/>
            <a:ext cx="2927888" cy="492081"/>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Default Domain Policy</a:t>
            </a:r>
          </a:p>
          <a:p>
            <a:pPr marL="0" indent="0">
              <a:buFont typeface="Arial" panose="020B0604020202020204" pitchFamily="34" charset="0"/>
              <a:buNone/>
            </a:pPr>
            <a:endParaRPr lang="fr-FR" dirty="0"/>
          </a:p>
        </p:txBody>
      </p:sp>
      <p:sp>
        <p:nvSpPr>
          <p:cNvPr id="8" name="Espace réservé du contenu 2">
            <a:extLst>
              <a:ext uri="{FF2B5EF4-FFF2-40B4-BE49-F238E27FC236}">
                <a16:creationId xmlns:a16="http://schemas.microsoft.com/office/drawing/2014/main" id="{433107DF-AFA8-4802-8D37-60D0D7EB7A1A}"/>
              </a:ext>
            </a:extLst>
          </p:cNvPr>
          <p:cNvSpPr txBox="1">
            <a:spLocks/>
          </p:cNvSpPr>
          <p:nvPr/>
        </p:nvSpPr>
        <p:spPr>
          <a:xfrm>
            <a:off x="6979970" y="3192484"/>
            <a:ext cx="4632863" cy="492081"/>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Default Domain Controllers Policy</a:t>
            </a:r>
          </a:p>
          <a:p>
            <a:pPr marL="0" indent="0">
              <a:buFont typeface="Arial" panose="020B0604020202020204" pitchFamily="34" charset="0"/>
              <a:buNone/>
            </a:pPr>
            <a:endParaRPr lang="fr-FR" dirty="0"/>
          </a:p>
        </p:txBody>
      </p:sp>
      <p:sp>
        <p:nvSpPr>
          <p:cNvPr id="2" name="Rectangle 1">
            <a:extLst>
              <a:ext uri="{FF2B5EF4-FFF2-40B4-BE49-F238E27FC236}">
                <a16:creationId xmlns:a16="http://schemas.microsoft.com/office/drawing/2014/main" id="{DD243D90-4F09-41FC-BA04-0422B57EC8EB}"/>
              </a:ext>
            </a:extLst>
          </p:cNvPr>
          <p:cNvSpPr/>
          <p:nvPr/>
        </p:nvSpPr>
        <p:spPr>
          <a:xfrm>
            <a:off x="270097" y="3568184"/>
            <a:ext cx="4667688" cy="369332"/>
          </a:xfrm>
          <a:prstGeom prst="rect">
            <a:avLst/>
          </a:prstGeom>
        </p:spPr>
        <p:txBody>
          <a:bodyPr wrap="none">
            <a:spAutoFit/>
          </a:bodyPr>
          <a:lstStyle/>
          <a:p>
            <a:r>
              <a:rPr lang="fr-FR" dirty="0">
                <a:latin typeface="Times New Roman" panose="02020603050405020304" pitchFamily="18" charset="0"/>
                <a:ea typeface="Times New Roman" panose="02020603050405020304" pitchFamily="18" charset="0"/>
              </a:rPr>
              <a:t>{31B2F340-016D-11D2-945F-00C04FB984F9}</a:t>
            </a:r>
            <a:endParaRPr lang="fr-FR" dirty="0"/>
          </a:p>
        </p:txBody>
      </p:sp>
      <p:sp>
        <p:nvSpPr>
          <p:cNvPr id="6" name="Rectangle 5">
            <a:extLst>
              <a:ext uri="{FF2B5EF4-FFF2-40B4-BE49-F238E27FC236}">
                <a16:creationId xmlns:a16="http://schemas.microsoft.com/office/drawing/2014/main" id="{B0DEF49A-6E3B-4BB1-967B-DC4AABCFA674}"/>
              </a:ext>
            </a:extLst>
          </p:cNvPr>
          <p:cNvSpPr/>
          <p:nvPr/>
        </p:nvSpPr>
        <p:spPr>
          <a:xfrm>
            <a:off x="6781395" y="3568184"/>
            <a:ext cx="4706160" cy="369332"/>
          </a:xfrm>
          <a:prstGeom prst="rect">
            <a:avLst/>
          </a:prstGeom>
        </p:spPr>
        <p:txBody>
          <a:bodyPr wrap="none">
            <a:spAutoFit/>
          </a:bodyPr>
          <a:lstStyle/>
          <a:p>
            <a:r>
              <a:rPr lang="fr-FR" dirty="0">
                <a:latin typeface="Times New Roman" panose="02020603050405020304" pitchFamily="18" charset="0"/>
                <a:ea typeface="Times New Roman" panose="02020603050405020304" pitchFamily="18" charset="0"/>
              </a:rPr>
              <a:t>{6AC1786C-016F-11D2-945F-00C04FB984F9}</a:t>
            </a:r>
            <a:endParaRPr lang="fr-FR" dirty="0"/>
          </a:p>
        </p:txBody>
      </p:sp>
      <p:sp>
        <p:nvSpPr>
          <p:cNvPr id="9" name="Flèche : droite 8">
            <a:extLst>
              <a:ext uri="{FF2B5EF4-FFF2-40B4-BE49-F238E27FC236}">
                <a16:creationId xmlns:a16="http://schemas.microsoft.com/office/drawing/2014/main" id="{E89A92AB-C966-45D5-95A9-19641CBB1277}"/>
              </a:ext>
            </a:extLst>
          </p:cNvPr>
          <p:cNvSpPr/>
          <p:nvPr/>
        </p:nvSpPr>
        <p:spPr>
          <a:xfrm rot="5400000">
            <a:off x="2042312" y="4208319"/>
            <a:ext cx="979755" cy="43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7A92E7DA-5D23-45F9-A455-D3BD08688784}"/>
              </a:ext>
            </a:extLst>
          </p:cNvPr>
          <p:cNvSpPr/>
          <p:nvPr/>
        </p:nvSpPr>
        <p:spPr>
          <a:xfrm rot="5400000">
            <a:off x="8644598" y="4228449"/>
            <a:ext cx="979755" cy="43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contenu 2">
            <a:extLst>
              <a:ext uri="{FF2B5EF4-FFF2-40B4-BE49-F238E27FC236}">
                <a16:creationId xmlns:a16="http://schemas.microsoft.com/office/drawing/2014/main" id="{2BC4B5D9-CE57-409C-834D-94E366D4397B}"/>
              </a:ext>
            </a:extLst>
          </p:cNvPr>
          <p:cNvSpPr txBox="1">
            <a:spLocks/>
          </p:cNvSpPr>
          <p:nvPr/>
        </p:nvSpPr>
        <p:spPr>
          <a:xfrm>
            <a:off x="611714" y="4959903"/>
            <a:ext cx="3941236" cy="566439"/>
          </a:xfrm>
          <a:prstGeom prst="rect">
            <a:avLst/>
          </a:prstGeom>
        </p:spPr>
        <p:txBody>
          <a:bodyPr rtlCol="0">
            <a:normAutofit fontScale="925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Ensemble des objets du domaine</a:t>
            </a:r>
          </a:p>
          <a:p>
            <a:pPr marL="0" indent="0">
              <a:buFont typeface="Arial" panose="020B0604020202020204" pitchFamily="34" charset="0"/>
              <a:buNone/>
            </a:pPr>
            <a:endParaRPr lang="fr-FR" dirty="0"/>
          </a:p>
        </p:txBody>
      </p:sp>
      <p:sp>
        <p:nvSpPr>
          <p:cNvPr id="15" name="Espace réservé du contenu 2">
            <a:extLst>
              <a:ext uri="{FF2B5EF4-FFF2-40B4-BE49-F238E27FC236}">
                <a16:creationId xmlns:a16="http://schemas.microsoft.com/office/drawing/2014/main" id="{54F0851E-1A89-41B5-9B6F-FB457C4E4633}"/>
              </a:ext>
            </a:extLst>
          </p:cNvPr>
          <p:cNvSpPr txBox="1">
            <a:spLocks/>
          </p:cNvSpPr>
          <p:nvPr/>
        </p:nvSpPr>
        <p:spPr>
          <a:xfrm>
            <a:off x="7112258" y="4959903"/>
            <a:ext cx="4146291" cy="566439"/>
          </a:xfrm>
          <a:prstGeom prst="rect">
            <a:avLst/>
          </a:prstGeom>
        </p:spPr>
        <p:txBody>
          <a:bodyPr rtlCol="0">
            <a:normAutofit fontScale="925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Ensemble contrôleur de domaine</a:t>
            </a:r>
          </a:p>
          <a:p>
            <a:pPr marL="0" indent="0">
              <a:buFont typeface="Arial" panose="020B0604020202020204" pitchFamily="34" charset="0"/>
              <a:buNone/>
            </a:pPr>
            <a:endParaRPr lang="fr-FR" dirty="0"/>
          </a:p>
        </p:txBody>
      </p:sp>
      <p:pic>
        <p:nvPicPr>
          <p:cNvPr id="11" name="Image 10" descr="Une image contenant dessin&#10;&#10;Description générée automatiquement">
            <a:extLst>
              <a:ext uri="{FF2B5EF4-FFF2-40B4-BE49-F238E27FC236}">
                <a16:creationId xmlns:a16="http://schemas.microsoft.com/office/drawing/2014/main" id="{E2B62BBB-B987-456E-A606-190702333B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89476" y="3250571"/>
            <a:ext cx="740227" cy="648315"/>
          </a:xfrm>
          <a:prstGeom prst="rect">
            <a:avLst/>
          </a:prstGeom>
        </p:spPr>
      </p:pic>
    </p:spTree>
    <p:extLst>
      <p:ext uri="{BB962C8B-B14F-4D97-AF65-F5344CB8AC3E}">
        <p14:creationId xmlns:p14="http://schemas.microsoft.com/office/powerpoint/2010/main" val="109225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500"/>
                            </p:stCondLst>
                            <p:childTnLst>
                              <p:par>
                                <p:cTn id="16" presetID="21" presetClass="entr" presetSubtype="1"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heel(1)">
                                      <p:cBhvr>
                                        <p:cTn id="21" dur="2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500"/>
                                        <p:tgtEl>
                                          <p:spTgt spid="1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2" grpId="0"/>
      <p:bldP spid="6" grpId="0"/>
      <p:bldP spid="9" grpId="0" animBg="1"/>
      <p:bldP spid="12" grpId="0" animBg="1"/>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352425" y="260350"/>
            <a:ext cx="7096125" cy="663575"/>
          </a:xfrm>
        </p:spPr>
        <p:txBody>
          <a:bodyPr rtlCol="0" anchor="b">
            <a:normAutofit/>
          </a:bodyPr>
          <a:lstStyle/>
          <a:p>
            <a:pPr rtl="0"/>
            <a:r>
              <a:rPr lang="fr-FR" dirty="0"/>
              <a:t>La structure d’une GPO</a:t>
            </a:r>
            <a:endParaRPr lang="fr-FR" b="0" dirty="0"/>
          </a:p>
        </p:txBody>
      </p:sp>
      <p:pic>
        <p:nvPicPr>
          <p:cNvPr id="1026" name="Picture 2">
            <a:extLst>
              <a:ext uri="{FF2B5EF4-FFF2-40B4-BE49-F238E27FC236}">
                <a16:creationId xmlns:a16="http://schemas.microsoft.com/office/drawing/2014/main" id="{90CE14BE-98A3-4E28-A7D7-F2E3CE0E6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446" y="1284247"/>
            <a:ext cx="2696146" cy="5313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5B7D6C6A-F62F-4A2D-A745-16E15F980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439" y="1284247"/>
            <a:ext cx="2947209" cy="502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roix 4">
            <a:extLst>
              <a:ext uri="{FF2B5EF4-FFF2-40B4-BE49-F238E27FC236}">
                <a16:creationId xmlns:a16="http://schemas.microsoft.com/office/drawing/2014/main" id="{D223AF43-4AA6-45F4-A1BA-9E7EB82295FB}"/>
              </a:ext>
            </a:extLst>
          </p:cNvPr>
          <p:cNvSpPr/>
          <p:nvPr/>
        </p:nvSpPr>
        <p:spPr>
          <a:xfrm>
            <a:off x="5216279" y="3429000"/>
            <a:ext cx="607473" cy="663575"/>
          </a:xfrm>
          <a:prstGeom prst="plus">
            <a:avLst>
              <a:gd name="adj" fmla="val 37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371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1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plus(in)">
                                      <p:cBhvr>
                                        <p:cTn id="12" dur="2000"/>
                                        <p:tgtEl>
                                          <p:spTgt spid="5"/>
                                        </p:tgtEl>
                                      </p:cBhvr>
                                    </p:animEffect>
                                  </p:childTnLst>
                                </p:cTn>
                              </p:par>
                            </p:childTnLst>
                          </p:cTn>
                        </p:par>
                        <p:par>
                          <p:cTn id="13" fill="hold">
                            <p:stCondLst>
                              <p:cond delay="2000"/>
                            </p:stCondLst>
                            <p:childTnLst>
                              <p:par>
                                <p:cTn id="14" presetID="21" presetClass="entr" presetSubtype="4" fill="hold" nodeType="after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wheel(4)">
                                      <p:cBhvr>
                                        <p:cTn id="16"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157116" y="260405"/>
            <a:ext cx="7096125" cy="663575"/>
          </a:xfrm>
        </p:spPr>
        <p:txBody>
          <a:bodyPr rtlCol="0" anchor="b">
            <a:normAutofit/>
          </a:bodyPr>
          <a:lstStyle/>
          <a:p>
            <a:pPr rtl="0"/>
            <a:r>
              <a:rPr lang="fr-FR" dirty="0"/>
              <a:t>Éditons d’une GPO</a:t>
            </a:r>
            <a:endParaRPr lang="fr-FR" b="0" dirty="0"/>
          </a:p>
        </p:txBody>
      </p:sp>
      <p:pic>
        <p:nvPicPr>
          <p:cNvPr id="3" name="Image 2">
            <a:extLst>
              <a:ext uri="{FF2B5EF4-FFF2-40B4-BE49-F238E27FC236}">
                <a16:creationId xmlns:a16="http://schemas.microsoft.com/office/drawing/2014/main" id="{BD1129BA-6873-4D4D-9701-B415846CBFA3}"/>
              </a:ext>
            </a:extLst>
          </p:cNvPr>
          <p:cNvPicPr>
            <a:picLocks noChangeAspect="1"/>
          </p:cNvPicPr>
          <p:nvPr/>
        </p:nvPicPr>
        <p:blipFill>
          <a:blip r:embed="rId3"/>
          <a:stretch>
            <a:fillRect/>
          </a:stretch>
        </p:blipFill>
        <p:spPr>
          <a:xfrm>
            <a:off x="528590" y="1686554"/>
            <a:ext cx="8205492" cy="3915255"/>
          </a:xfrm>
          <a:prstGeom prst="rect">
            <a:avLst/>
          </a:prstGeom>
        </p:spPr>
      </p:pic>
      <p:sp>
        <p:nvSpPr>
          <p:cNvPr id="4" name="Ellipse 3">
            <a:extLst>
              <a:ext uri="{FF2B5EF4-FFF2-40B4-BE49-F238E27FC236}">
                <a16:creationId xmlns:a16="http://schemas.microsoft.com/office/drawing/2014/main" id="{890B71D3-98A6-41EC-9152-032FB0579AFF}"/>
              </a:ext>
            </a:extLst>
          </p:cNvPr>
          <p:cNvSpPr/>
          <p:nvPr/>
        </p:nvSpPr>
        <p:spPr>
          <a:xfrm>
            <a:off x="452761" y="1935330"/>
            <a:ext cx="2786109" cy="29296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638E4C34-B1F7-42B6-8AF7-AD0F31638221}"/>
              </a:ext>
            </a:extLst>
          </p:cNvPr>
          <p:cNvSpPr/>
          <p:nvPr/>
        </p:nvSpPr>
        <p:spPr>
          <a:xfrm>
            <a:off x="374341" y="3428999"/>
            <a:ext cx="2786109" cy="29296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Accolade ouvrante 4">
            <a:extLst>
              <a:ext uri="{FF2B5EF4-FFF2-40B4-BE49-F238E27FC236}">
                <a16:creationId xmlns:a16="http://schemas.microsoft.com/office/drawing/2014/main" id="{86EA2DFA-7FCA-4C12-B677-460FEC3542DA}"/>
              </a:ext>
            </a:extLst>
          </p:cNvPr>
          <p:cNvSpPr/>
          <p:nvPr/>
        </p:nvSpPr>
        <p:spPr>
          <a:xfrm rot="10800000">
            <a:off x="8016537" y="2050742"/>
            <a:ext cx="346229" cy="12162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ccolade ouvrante 11">
            <a:extLst>
              <a:ext uri="{FF2B5EF4-FFF2-40B4-BE49-F238E27FC236}">
                <a16:creationId xmlns:a16="http://schemas.microsoft.com/office/drawing/2014/main" id="{0810B3E8-8005-4588-BD23-4AFBE349F27B}"/>
              </a:ext>
            </a:extLst>
          </p:cNvPr>
          <p:cNvSpPr/>
          <p:nvPr/>
        </p:nvSpPr>
        <p:spPr>
          <a:xfrm rot="10800000">
            <a:off x="8025878" y="3428999"/>
            <a:ext cx="346229" cy="121624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08B14DCD-38C3-467D-9FC0-DE9CD4BA821F}"/>
              </a:ext>
            </a:extLst>
          </p:cNvPr>
          <p:cNvSpPr txBox="1"/>
          <p:nvPr/>
        </p:nvSpPr>
        <p:spPr>
          <a:xfrm>
            <a:off x="8734082" y="2474196"/>
            <a:ext cx="1928798" cy="369332"/>
          </a:xfrm>
          <a:prstGeom prst="rect">
            <a:avLst/>
          </a:prstGeom>
          <a:noFill/>
        </p:spPr>
        <p:txBody>
          <a:bodyPr wrap="none" rtlCol="0">
            <a:spAutoFit/>
          </a:bodyPr>
          <a:lstStyle/>
          <a:p>
            <a:r>
              <a:rPr lang="fr-FR" dirty="0"/>
              <a:t>Paramètres définis</a:t>
            </a:r>
          </a:p>
        </p:txBody>
      </p:sp>
      <p:sp>
        <p:nvSpPr>
          <p:cNvPr id="13" name="ZoneTexte 12">
            <a:extLst>
              <a:ext uri="{FF2B5EF4-FFF2-40B4-BE49-F238E27FC236}">
                <a16:creationId xmlns:a16="http://schemas.microsoft.com/office/drawing/2014/main" id="{B1379212-A96B-4D99-8737-8DF8BDB36FA0}"/>
              </a:ext>
            </a:extLst>
          </p:cNvPr>
          <p:cNvSpPr txBox="1"/>
          <p:nvPr/>
        </p:nvSpPr>
        <p:spPr>
          <a:xfrm>
            <a:off x="8648357" y="3829807"/>
            <a:ext cx="1928798" cy="369332"/>
          </a:xfrm>
          <a:prstGeom prst="rect">
            <a:avLst/>
          </a:prstGeom>
          <a:noFill/>
        </p:spPr>
        <p:txBody>
          <a:bodyPr wrap="none" rtlCol="0">
            <a:spAutoFit/>
          </a:bodyPr>
          <a:lstStyle/>
          <a:p>
            <a:r>
              <a:rPr lang="fr-FR" dirty="0"/>
              <a:t>Paramètres définis</a:t>
            </a:r>
          </a:p>
        </p:txBody>
      </p:sp>
      <p:cxnSp>
        <p:nvCxnSpPr>
          <p:cNvPr id="17" name="Connecteur droit avec flèche 16">
            <a:extLst>
              <a:ext uri="{FF2B5EF4-FFF2-40B4-BE49-F238E27FC236}">
                <a16:creationId xmlns:a16="http://schemas.microsoft.com/office/drawing/2014/main" id="{2443CBCB-5517-49A9-AA27-4F94FB0726CB}"/>
              </a:ext>
            </a:extLst>
          </p:cNvPr>
          <p:cNvCxnSpPr>
            <a:cxnSpLocks/>
          </p:cNvCxnSpPr>
          <p:nvPr/>
        </p:nvCxnSpPr>
        <p:spPr>
          <a:xfrm flipH="1">
            <a:off x="2257426" y="4810125"/>
            <a:ext cx="60197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65824B5-7F53-48B5-A2B4-67CFF99B8919}"/>
              </a:ext>
            </a:extLst>
          </p:cNvPr>
          <p:cNvCxnSpPr>
            <a:cxnSpLocks/>
          </p:cNvCxnSpPr>
          <p:nvPr/>
        </p:nvCxnSpPr>
        <p:spPr>
          <a:xfrm flipH="1" flipV="1">
            <a:off x="2257426" y="3346557"/>
            <a:ext cx="6019799" cy="146356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755B3F55-CB79-4583-867E-2F115EE4AFB0}"/>
              </a:ext>
            </a:extLst>
          </p:cNvPr>
          <p:cNvSpPr txBox="1"/>
          <p:nvPr/>
        </p:nvSpPr>
        <p:spPr>
          <a:xfrm>
            <a:off x="8648357" y="4592381"/>
            <a:ext cx="2347181" cy="369332"/>
          </a:xfrm>
          <a:prstGeom prst="rect">
            <a:avLst/>
          </a:prstGeom>
          <a:noFill/>
        </p:spPr>
        <p:txBody>
          <a:bodyPr wrap="none" rtlCol="0">
            <a:spAutoFit/>
          </a:bodyPr>
          <a:lstStyle/>
          <a:p>
            <a:r>
              <a:rPr lang="fr-FR" dirty="0"/>
              <a:t>Paramètres non définis</a:t>
            </a:r>
          </a:p>
        </p:txBody>
      </p:sp>
      <p:sp>
        <p:nvSpPr>
          <p:cNvPr id="2" name="ZoneTexte 1">
            <a:extLst>
              <a:ext uri="{FF2B5EF4-FFF2-40B4-BE49-F238E27FC236}">
                <a16:creationId xmlns:a16="http://schemas.microsoft.com/office/drawing/2014/main" id="{3F3F601C-6419-4BAF-8946-804DE762DA02}"/>
              </a:ext>
            </a:extLst>
          </p:cNvPr>
          <p:cNvSpPr txBox="1"/>
          <p:nvPr/>
        </p:nvSpPr>
        <p:spPr>
          <a:xfrm>
            <a:off x="334454" y="6080066"/>
            <a:ext cx="4296882" cy="461665"/>
          </a:xfrm>
          <a:prstGeom prst="rect">
            <a:avLst/>
          </a:prstGeom>
          <a:noFill/>
        </p:spPr>
        <p:txBody>
          <a:bodyPr wrap="none" rtlCol="0">
            <a:spAutoFit/>
          </a:bodyPr>
          <a:lstStyle/>
          <a:p>
            <a:pPr marL="171450" indent="-171450">
              <a:buFont typeface="Arial" panose="020B0604020202020204" pitchFamily="34" charset="0"/>
              <a:buChar char="•"/>
            </a:pPr>
            <a:r>
              <a:rPr lang="fr-FR" sz="1200" dirty="0"/>
              <a:t>Préférences depuis 2008 suite rachat </a:t>
            </a:r>
            <a:r>
              <a:rPr lang="fr-FR" sz="1200" dirty="0" err="1"/>
              <a:t>DesktopStandard</a:t>
            </a:r>
            <a:endParaRPr lang="fr-FR" sz="1200" dirty="0"/>
          </a:p>
          <a:p>
            <a:pPr marL="171450" indent="-171450">
              <a:buFont typeface="Arial" panose="020B0604020202020204" pitchFamily="34" charset="0"/>
              <a:buChar char="•"/>
            </a:pPr>
            <a:r>
              <a:rPr lang="fr-FR" sz="1200" dirty="0"/>
              <a:t>Nécessite les Extension client CSE inclus dans les OS modernes </a:t>
            </a:r>
          </a:p>
        </p:txBody>
      </p:sp>
    </p:spTree>
    <p:extLst>
      <p:ext uri="{BB962C8B-B14F-4D97-AF65-F5344CB8AC3E}">
        <p14:creationId xmlns:p14="http://schemas.microsoft.com/office/powerpoint/2010/main" val="377749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animBg="1"/>
      <p:bldP spid="12" grpId="0" animBg="1"/>
      <p:bldP spid="6" grpId="0"/>
      <p:bldP spid="13" grpId="0"/>
      <p:bldP spid="22"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ctrTitle" idx="4294967295"/>
          </p:nvPr>
        </p:nvSpPr>
        <p:spPr>
          <a:xfrm>
            <a:off x="157116" y="260405"/>
            <a:ext cx="7096125" cy="663575"/>
          </a:xfrm>
        </p:spPr>
        <p:txBody>
          <a:bodyPr rtlCol="0" anchor="b">
            <a:normAutofit/>
          </a:bodyPr>
          <a:lstStyle/>
          <a:p>
            <a:pPr rtl="0"/>
            <a:r>
              <a:rPr lang="fr-FR" dirty="0"/>
              <a:t>Application d’une GPO</a:t>
            </a:r>
            <a:endParaRPr lang="fr-FR" b="0" dirty="0"/>
          </a:p>
        </p:txBody>
      </p:sp>
      <p:pic>
        <p:nvPicPr>
          <p:cNvPr id="8" name="Image 7">
            <a:extLst>
              <a:ext uri="{FF2B5EF4-FFF2-40B4-BE49-F238E27FC236}">
                <a16:creationId xmlns:a16="http://schemas.microsoft.com/office/drawing/2014/main" id="{ACA12AA6-ADCD-4153-B37E-C9D0B44F7926}"/>
              </a:ext>
            </a:extLst>
          </p:cNvPr>
          <p:cNvPicPr>
            <a:picLocks noChangeAspect="1"/>
          </p:cNvPicPr>
          <p:nvPr/>
        </p:nvPicPr>
        <p:blipFill>
          <a:blip r:embed="rId3"/>
          <a:stretch>
            <a:fillRect/>
          </a:stretch>
        </p:blipFill>
        <p:spPr>
          <a:xfrm>
            <a:off x="416776" y="1335150"/>
            <a:ext cx="7108629" cy="3830037"/>
          </a:xfrm>
          <a:prstGeom prst="rect">
            <a:avLst/>
          </a:prstGeom>
          <a:ln>
            <a:noFill/>
          </a:ln>
          <a:effectLst>
            <a:outerShdw blurRad="292100" dist="139700" dir="2700000" algn="tl" rotWithShape="0">
              <a:srgbClr val="333333">
                <a:alpha val="65000"/>
              </a:srgbClr>
            </a:outerShdw>
          </a:effectLst>
        </p:spPr>
      </p:pic>
      <p:sp>
        <p:nvSpPr>
          <p:cNvPr id="15" name="ZoneTexte 14">
            <a:extLst>
              <a:ext uri="{FF2B5EF4-FFF2-40B4-BE49-F238E27FC236}">
                <a16:creationId xmlns:a16="http://schemas.microsoft.com/office/drawing/2014/main" id="{386BB2D2-C728-4807-BB00-FC9673EA9606}"/>
              </a:ext>
            </a:extLst>
          </p:cNvPr>
          <p:cNvSpPr txBox="1"/>
          <p:nvPr/>
        </p:nvSpPr>
        <p:spPr>
          <a:xfrm>
            <a:off x="8202168" y="1581912"/>
            <a:ext cx="3246979" cy="4062651"/>
          </a:xfrm>
          <a:prstGeom prst="rect">
            <a:avLst/>
          </a:prstGeom>
          <a:noFill/>
        </p:spPr>
        <p:txBody>
          <a:bodyPr wrap="none" rtlCol="0">
            <a:spAutoFit/>
          </a:bodyPr>
          <a:lstStyle/>
          <a:p>
            <a:r>
              <a:rPr lang="fr-FR" sz="2400" b="1" dirty="0">
                <a:solidFill>
                  <a:schemeClr val="accent1"/>
                </a:solidFill>
              </a:rPr>
              <a:t>A retenir : </a:t>
            </a:r>
          </a:p>
          <a:p>
            <a:endParaRPr lang="fr-FR" dirty="0"/>
          </a:p>
          <a:p>
            <a:pPr marL="285750" indent="-285750">
              <a:buFont typeface="Arial" panose="020B0604020202020204" pitchFamily="34" charset="0"/>
              <a:buChar char="•"/>
            </a:pPr>
            <a:r>
              <a:rPr lang="fr-FR" dirty="0"/>
              <a:t>90 minutes rafraichissement*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CD 5 minutes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Asynchrone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Gpupdate.exe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Invoke-Gpupdate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VPN  90 à 120min après login</a:t>
            </a:r>
          </a:p>
          <a:p>
            <a:pPr marL="285750" indent="-285750">
              <a:buFont typeface="Arial" panose="020B0604020202020204" pitchFamily="34" charset="0"/>
              <a:buChar char="•"/>
            </a:pPr>
            <a:endParaRPr lang="fr-FR" dirty="0"/>
          </a:p>
        </p:txBody>
      </p:sp>
      <p:sp>
        <p:nvSpPr>
          <p:cNvPr id="16" name="ZoneTexte 15">
            <a:extLst>
              <a:ext uri="{FF2B5EF4-FFF2-40B4-BE49-F238E27FC236}">
                <a16:creationId xmlns:a16="http://schemas.microsoft.com/office/drawing/2014/main" id="{179AAAAE-6DD2-476D-A313-C48BC3CFD075}"/>
              </a:ext>
            </a:extLst>
          </p:cNvPr>
          <p:cNvSpPr txBox="1"/>
          <p:nvPr/>
        </p:nvSpPr>
        <p:spPr>
          <a:xfrm>
            <a:off x="157116" y="6289818"/>
            <a:ext cx="1757212" cy="307777"/>
          </a:xfrm>
          <a:prstGeom prst="rect">
            <a:avLst/>
          </a:prstGeom>
          <a:noFill/>
        </p:spPr>
        <p:txBody>
          <a:bodyPr wrap="none" rtlCol="0">
            <a:spAutoFit/>
          </a:bodyPr>
          <a:lstStyle/>
          <a:p>
            <a:r>
              <a:rPr lang="fr-FR" sz="1400" dirty="0"/>
              <a:t>* Modifiable par GPO</a:t>
            </a:r>
          </a:p>
        </p:txBody>
      </p:sp>
    </p:spTree>
    <p:extLst>
      <p:ext uri="{BB962C8B-B14F-4D97-AF65-F5344CB8AC3E}">
        <p14:creationId xmlns:p14="http://schemas.microsoft.com/office/powerpoint/2010/main" val="2905043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1" presetClass="entr" presetSubtype="1"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Thème Offic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0_TF00951641" id="{398CF668-C18C-42AD-928F-A65C6FB2C149}" vid="{B9E109C0-98BE-47DE-865D-28572859C76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9A80A7-0DD1-4CF4-ABD5-362A6549C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4D15D6-87BC-477C-8E91-9F90829C2FC8}">
  <ds:schemaRefs>
    <ds:schemaRef ds:uri="http://schemas.microsoft.com/sharepoint/v3"/>
    <ds:schemaRef ds:uri="6dc4bcd6-49db-4c07-9060-8acfc67cef9f"/>
    <ds:schemaRef ds:uri="http://purl.org/dc/terms/"/>
    <ds:schemaRef ds:uri="http://www.w3.org/XML/1998/namespace"/>
    <ds:schemaRef ds:uri="http://schemas.microsoft.com/office/2006/metadata/properties"/>
    <ds:schemaRef ds:uri="http://purl.org/dc/dcmitype/"/>
    <ds:schemaRef ds:uri="http://schemas.microsoft.com/office/2006/documentManagement/types"/>
    <ds:schemaRef ds:uri="fb0879af-3eba-417a-a55a-ffe6dcd6ca77"/>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F79AA90D-A39D-4F83-B1BD-92099B1CAD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825</Words>
  <Application>Microsoft Office PowerPoint</Application>
  <PresentationFormat>Grand écran</PresentationFormat>
  <Paragraphs>188</Paragraphs>
  <Slides>19</Slides>
  <Notes>18</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19</vt:i4>
      </vt:variant>
    </vt:vector>
  </HeadingPairs>
  <TitlesOfParts>
    <vt:vector size="31" baseType="lpstr">
      <vt:lpstr>Abadi</vt:lpstr>
      <vt:lpstr>Arial</vt:lpstr>
      <vt:lpstr>Arial Black</vt:lpstr>
      <vt:lpstr>Calibri</vt:lpstr>
      <vt:lpstr>Calibri Light</vt:lpstr>
      <vt:lpstr>Cascadia Code</vt:lpstr>
      <vt:lpstr>Gill Sans SemiBold</vt:lpstr>
      <vt:lpstr>Menlo</vt:lpstr>
      <vt:lpstr>Schneidler BT</vt:lpstr>
      <vt:lpstr>SFMono-Regular</vt:lpstr>
      <vt:lpstr>Times New Roman</vt:lpstr>
      <vt:lpstr>Thème Office</vt:lpstr>
      <vt:lpstr>PowerShell AD Gestion des GPO</vt:lpstr>
      <vt:lpstr>QUI SUIS-JE ?</vt:lpstr>
      <vt:lpstr>Les Stratégies de Groupes</vt:lpstr>
      <vt:lpstr>GPO et Active Directory</vt:lpstr>
      <vt:lpstr>Les caractéristiques d’une GPO</vt:lpstr>
      <vt:lpstr>Au début avec Active Directory</vt:lpstr>
      <vt:lpstr>La structure d’une GPO</vt:lpstr>
      <vt:lpstr>Éditons d’une GPO</vt:lpstr>
      <vt:lpstr>Application d’une GPO</vt:lpstr>
      <vt:lpstr>Magasin Central / Central Store</vt:lpstr>
      <vt:lpstr>Avec un module Powershell</vt:lpstr>
      <vt:lpstr>Avec un module open source</vt:lpstr>
      <vt:lpstr>Présentation PowerPoint</vt:lpstr>
      <vt:lpstr>Powershell  1…2…3… Action….</vt:lpstr>
      <vt:lpstr>Powershell les démos</vt:lpstr>
      <vt:lpstr>Powershell les démos</vt:lpstr>
      <vt:lpstr>Powershell les démos</vt:lpstr>
      <vt:lpstr>Powershell les démos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2020-04-21T13:35:48Z</dcterms:created>
  <dcterms:modified xsi:type="dcterms:W3CDTF">2020-04-27T14:21:15Z</dcterms:modified>
</cp:coreProperties>
</file>